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3" r:id="rId1"/>
    <p:sldMasterId id="2147483758" r:id="rId2"/>
  </p:sldMasterIdLst>
  <p:notesMasterIdLst>
    <p:notesMasterId r:id="rId19"/>
  </p:notesMasterIdLst>
  <p:sldIdLst>
    <p:sldId id="355" r:id="rId3"/>
    <p:sldId id="569" r:id="rId4"/>
    <p:sldId id="557" r:id="rId5"/>
    <p:sldId id="581" r:id="rId6"/>
    <p:sldId id="571" r:id="rId7"/>
    <p:sldId id="583" r:id="rId8"/>
    <p:sldId id="584" r:id="rId9"/>
    <p:sldId id="585" r:id="rId10"/>
    <p:sldId id="586" r:id="rId11"/>
    <p:sldId id="587" r:id="rId12"/>
    <p:sldId id="588" r:id="rId13"/>
    <p:sldId id="589" r:id="rId14"/>
    <p:sldId id="590" r:id="rId15"/>
    <p:sldId id="591" r:id="rId16"/>
    <p:sldId id="592" r:id="rId17"/>
    <p:sldId id="593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ven Grin" initials="SG" lastIdx="13" clrIdx="0">
    <p:extLst/>
  </p:cmAuthor>
  <p:cmAuthor id="2" name="Charlie Daniel" initials="CD" lastIdx="43" clrIdx="1">
    <p:extLst/>
  </p:cmAuthor>
  <p:cmAuthor id="3" name="Nicholas S" initials="NS" lastIdx="37" clrIdx="2">
    <p:extLst/>
  </p:cmAuthor>
  <p:cmAuthor id="4" name="Greg Murray" initials="GM" lastIdx="1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FF"/>
    <a:srgbClr val="E8EDFF"/>
    <a:srgbClr val="17147F"/>
    <a:srgbClr val="9AB1FF"/>
    <a:srgbClr val="F2F2F2"/>
    <a:srgbClr val="FF000D"/>
    <a:srgbClr val="A6A6A6"/>
    <a:srgbClr val="D9D9D9"/>
    <a:srgbClr val="0A0A3E"/>
    <a:srgbClr val="F58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9" autoAdjust="0"/>
  </p:normalViewPr>
  <p:slideViewPr>
    <p:cSldViewPr snapToObjects="1">
      <p:cViewPr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phyllis\Documents\KOKO%20NETWORKS\COSTUMER%20FOLLOW%20UPS\Follow%20up%20comparison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yllis\Documents\KOKO%20NETWORKS\COSTUMER%20FOLLOW%20UPS\Follow%20up%20comparis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yllis\Documents\KOKO%20NETWORKS\COSTUMER%20FOLLOW%20UPS\Follow%20up%20comparis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>
                <a:latin typeface="Avenir Book"/>
              </a:rPr>
              <a:t>Challenges faced while downloading</a:t>
            </a:r>
            <a:r>
              <a:rPr lang="en-GB" sz="1800" baseline="0" dirty="0">
                <a:latin typeface="Avenir Book"/>
              </a:rPr>
              <a:t> the app</a:t>
            </a:r>
            <a:endParaRPr lang="en-GB" sz="1800" dirty="0">
              <a:latin typeface="Avenir Book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705390539053905E-2"/>
          <c:y val="0.19110391924562467"/>
          <c:w val="0.93852585258525856"/>
          <c:h val="0.390256306527581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3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'ANALYSIS - 7 days '!$A$107:$A$111</c:f>
              <c:strCache>
                <c:ptCount val="5"/>
                <c:pt idx="0">
                  <c:v>can t complete download</c:v>
                </c:pt>
                <c:pt idx="1">
                  <c:v>There were no challenges installing the app</c:v>
                </c:pt>
                <c:pt idx="2">
                  <c:v>no google account</c:v>
                </c:pt>
                <c:pt idx="3">
                  <c:v>no space</c:v>
                </c:pt>
                <c:pt idx="4">
                  <c:v>did not want to install the app for now</c:v>
                </c:pt>
              </c:strCache>
            </c:strRef>
          </c:cat>
          <c:val>
            <c:numRef>
              <c:f>'ANALYSIS - 7 days '!$D$107:$D$111</c:f>
              <c:numCache>
                <c:formatCode>0%</c:formatCode>
                <c:ptCount val="5"/>
                <c:pt idx="0">
                  <c:v>0.214285714285714</c:v>
                </c:pt>
                <c:pt idx="1">
                  <c:v>0.5</c:v>
                </c:pt>
                <c:pt idx="2">
                  <c:v>7.1428571428571397E-2</c:v>
                </c:pt>
                <c:pt idx="3">
                  <c:v>0.14285714285714299</c:v>
                </c:pt>
                <c:pt idx="4">
                  <c:v>7.1428571428571397E-2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99-44A9-A135-C049388520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663317888"/>
        <c:axId val="-663140656"/>
      </c:barChart>
      <c:catAx>
        <c:axId val="-663317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63140656"/>
        <c:crosses val="autoZero"/>
        <c:auto val="1"/>
        <c:lblAlgn val="ctr"/>
        <c:lblOffset val="100"/>
        <c:noMultiLvlLbl val="0"/>
      </c:catAx>
      <c:valAx>
        <c:axId val="-66314065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66331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venir Book"/>
                <a:ea typeface="+mn-ea"/>
                <a:cs typeface="+mn-cs"/>
              </a:defRPr>
            </a:pPr>
            <a:r>
              <a:rPr lang="en-GB" sz="1800" dirty="0">
                <a:latin typeface="Avenir Book"/>
              </a:rPr>
              <a:t>Able to install during the visit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3C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FF7-4A24-84A7-532AEB46CBCC}"/>
              </c:ext>
            </c:extLst>
          </c:dPt>
          <c:dPt>
            <c:idx val="1"/>
            <c:bubble3D val="0"/>
            <c:spPr>
              <a:solidFill>
                <a:srgbClr val="1714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FF7-4A24-84A7-532AEB46CB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venir Book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'ANALYSIS - 7 days '!$A$93:$A$94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'ANALYSIS - 7 days '!$D$93:$D$94</c:f>
              <c:numCache>
                <c:formatCode>0%</c:formatCode>
                <c:ptCount val="2"/>
                <c:pt idx="0">
                  <c:v>0.54285714285714304</c:v>
                </c:pt>
                <c:pt idx="1">
                  <c:v>0.45714285714285702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F7-4A24-84A7-532AEB46CBC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venir Book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6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Fuels dropped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6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3C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'ANALYSIS - 30 days'!$A$60:$A$62</c:f>
              <c:strCache>
                <c:ptCount val="3"/>
                <c:pt idx="0">
                  <c:v>kerosene</c:v>
                </c:pt>
                <c:pt idx="1">
                  <c:v>Gas</c:v>
                </c:pt>
                <c:pt idx="2">
                  <c:v>Charcoal</c:v>
                </c:pt>
              </c:strCache>
            </c:strRef>
          </c:cat>
          <c:val>
            <c:numRef>
              <c:f>'ANALYSIS - 30 days'!$D$60:$D$62</c:f>
              <c:numCache>
                <c:formatCode>0%</c:formatCode>
                <c:ptCount val="3"/>
                <c:pt idx="0">
                  <c:v>0.55555555555555602</c:v>
                </c:pt>
                <c:pt idx="1">
                  <c:v>3.7037037037037E-2</c:v>
                </c:pt>
                <c:pt idx="2">
                  <c:v>0.11111111111111099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BC-492C-9EC2-5AB494FB6F6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134434192"/>
        <c:axId val="-1134483280"/>
      </c:barChart>
      <c:catAx>
        <c:axId val="-113443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34483280"/>
        <c:crosses val="autoZero"/>
        <c:auto val="1"/>
        <c:lblAlgn val="ctr"/>
        <c:lblOffset val="100"/>
        <c:noMultiLvlLbl val="0"/>
      </c:catAx>
      <c:valAx>
        <c:axId val="-113448328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1134434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1" cy="481728"/>
          </a:xfrm>
          <a:prstGeom prst="rect">
            <a:avLst/>
          </a:prstGeom>
        </p:spPr>
        <p:txBody>
          <a:bodyPr vert="horz" lIns="96754" tIns="48377" rIns="96754" bIns="4837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0"/>
            <a:ext cx="3169921" cy="481728"/>
          </a:xfrm>
          <a:prstGeom prst="rect">
            <a:avLst/>
          </a:prstGeom>
        </p:spPr>
        <p:txBody>
          <a:bodyPr vert="horz" lIns="96754" tIns="48377" rIns="96754" bIns="48377" rtlCol="0"/>
          <a:lstStyle>
            <a:lvl1pPr algn="r">
              <a:defRPr sz="1200"/>
            </a:lvl1pPr>
          </a:lstStyle>
          <a:p>
            <a:fld id="{5BCDA087-2E1C-C74F-8AC5-2DBC1A7FF627}" type="datetimeFigureOut">
              <a:rPr lang="en-US" smtClean="0"/>
              <a:t>11/11/2017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754" tIns="48377" rIns="96754" bIns="4837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9"/>
            <a:ext cx="5852160" cy="3780472"/>
          </a:xfrm>
          <a:prstGeom prst="rect">
            <a:avLst/>
          </a:prstGeom>
        </p:spPr>
        <p:txBody>
          <a:bodyPr vert="horz" lIns="96754" tIns="48377" rIns="96754" bIns="4837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6"/>
            <a:ext cx="3169921" cy="481727"/>
          </a:xfrm>
          <a:prstGeom prst="rect">
            <a:avLst/>
          </a:prstGeom>
        </p:spPr>
        <p:txBody>
          <a:bodyPr vert="horz" lIns="96754" tIns="48377" rIns="96754" bIns="4837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6"/>
            <a:ext cx="3169921" cy="481727"/>
          </a:xfrm>
          <a:prstGeom prst="rect">
            <a:avLst/>
          </a:prstGeom>
        </p:spPr>
        <p:txBody>
          <a:bodyPr vert="horz" lIns="96754" tIns="48377" rIns="96754" bIns="48377" rtlCol="0" anchor="b"/>
          <a:lstStyle>
            <a:lvl1pPr algn="r">
              <a:defRPr sz="1200"/>
            </a:lvl1pPr>
          </a:lstStyle>
          <a:p>
            <a:fld id="{3443BB91-EA79-2B47-874B-4E83A44F3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1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3BB91-EA79-2B47-874B-4E83A44F31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67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8CF01EC-336E-436F-A932-A442FA9D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5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11DE49F-AF05-41BB-B681-96D16163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01678"/>
          </a:xfrm>
        </p:spPr>
        <p:txBody>
          <a:bodyPr>
            <a:normAutofit/>
          </a:bodyPr>
          <a:lstStyle>
            <a:lvl1pPr algn="l">
              <a:defRPr sz="4431">
                <a:latin typeface="Avenir LT Std 45 Book" panose="020B0502020203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2040"/>
            <a:ext cx="10972800" cy="4194127"/>
          </a:xfrm>
        </p:spPr>
        <p:txBody>
          <a:bodyPr/>
          <a:lstStyle>
            <a:lvl1pPr>
              <a:defRPr>
                <a:latin typeface="Avenir LT Std 45 Book" panose="020B0502020203020204" pitchFamily="34" charset="0"/>
              </a:defRPr>
            </a:lvl1pPr>
            <a:lvl2pPr>
              <a:defRPr>
                <a:latin typeface="Avenir LT Std 45 Book" panose="020B0502020203020204" pitchFamily="34" charset="0"/>
              </a:defRPr>
            </a:lvl2pPr>
            <a:lvl3pPr>
              <a:defRPr>
                <a:latin typeface="Avenir LT Std 45 Book" panose="020B0502020203020204" pitchFamily="34" charset="0"/>
              </a:defRPr>
            </a:lvl3pPr>
            <a:lvl4pPr>
              <a:defRPr>
                <a:latin typeface="Avenir LT Std 45 Book" panose="020B0502020203020204" pitchFamily="34" charset="0"/>
              </a:defRPr>
            </a:lvl4pPr>
            <a:lvl5pPr>
              <a:defRPr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09600" y="885417"/>
            <a:ext cx="10972800" cy="708025"/>
          </a:xfrm>
        </p:spPr>
        <p:txBody>
          <a:bodyPr>
            <a:noAutofit/>
          </a:bodyPr>
          <a:lstStyle>
            <a:lvl1pPr marL="0" indent="0">
              <a:buNone/>
              <a:defRPr sz="2215">
                <a:latin typeface="Avenir LT Std 45 Book" panose="020B0502020203020204" pitchFamily="34" charset="0"/>
              </a:defRPr>
            </a:lvl1pPr>
            <a:lvl2pPr>
              <a:defRPr sz="2215">
                <a:latin typeface="Avenir LT Std 45 Book" panose="020B0502020203020204" pitchFamily="34" charset="0"/>
              </a:defRPr>
            </a:lvl2pPr>
            <a:lvl3pPr>
              <a:defRPr sz="2215">
                <a:latin typeface="Avenir LT Std 45 Book" panose="020B0502020203020204" pitchFamily="34" charset="0"/>
              </a:defRPr>
            </a:lvl3pPr>
            <a:lvl4pPr>
              <a:defRPr sz="2215">
                <a:latin typeface="Avenir LT Std 45 Book" panose="020B0502020203020204" pitchFamily="34" charset="0"/>
              </a:defRPr>
            </a:lvl4pPr>
            <a:lvl5pPr>
              <a:defRPr sz="2215">
                <a:latin typeface="Avenir LT Std 45 Book" panose="020B05020202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51888-8A04-4BE4-96C4-43E3E2702B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7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www.kokonetworks.com / © 2017 KOKO Networks Limited</a:t>
            </a:r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431353" y="1441174"/>
            <a:ext cx="1162113" cy="24951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94928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30C2-B2D7-4D0F-8642-2DE65BE03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3DE3D-1EC0-48D8-9B6F-994C7104E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35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434B4-0277-4167-9546-839F4E1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2E526-22C7-404D-BE07-940E1F21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98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DD330-49A4-4BEC-8F28-BD2B1741B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ECD97-8F07-4C51-A660-2D3D3B9C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8651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E3EF-744E-40C8-A87F-C0EBC236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7A7CB-934F-4F61-8851-FF2E3CCD4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27185-AF5F-4F14-8CEF-7D2457CE6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46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BB9AB-90DB-42A1-8471-9092E2C1A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41BB7-F8B5-4B28-A546-48C80F43A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CA397-E2EE-421C-8BEF-595E6C78C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35762-A4BB-4641-A2F0-355FEA196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025AB-524D-4089-94C7-F86A53DB5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150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E9B-46B1-4045-BDB8-AEB4E539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73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CEA79E-ED46-42C5-BBC4-3E230F955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www.kokonetworks.com / </a:t>
            </a:r>
            <a:r>
              <a:rPr lang="en-GB" dirty="0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59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516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1A15-69BE-48BA-9696-CBFA28E77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48BD-236C-46E2-ADB9-F3B4CA6D7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1C3B8-8353-41E0-AB01-1FBADC957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10420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10D93-5F61-45DA-9283-F3CBAC9A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7A712C-0A7F-4792-83C6-8A8BFAA8D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3A9FEE-233D-4888-B389-A3E0ECD95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282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8FF0C-03BD-49F3-8543-C6A9B25FE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4767F-B4FD-4ED4-89B3-C9345BEC3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29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15D80C-157D-4FFC-B130-ACE56056A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B35F8-DAE0-4FDF-8E94-444C07ACB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435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www.kokonetworks.com / </a:t>
            </a:r>
            <a:r>
              <a:rPr lang="en-GB" dirty="0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3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98F8953-B66B-402C-9C8C-BC4A61E0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447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476A46D-B7F8-4554-BA35-5AE2D884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75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669A7-9733-4B1F-B430-FB62DF7AD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18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89B490C-60B9-4A9E-ABF4-4F93AB13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99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1C88CF2-34ED-43EC-956B-42B93CEC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1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A16DD0-79E6-47A3-A90E-0F563C935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70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82EEDA-7951-4B72-B441-8494D13F539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8427" y="300639"/>
            <a:ext cx="11513457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535" y="896776"/>
            <a:ext cx="11513457" cy="5311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427" y="-4861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Avenir Book"/>
              </a:defRPr>
            </a:lvl1pPr>
          </a:lstStyle>
          <a:p>
            <a:r>
              <a:rPr lang="en-US" dirty="0"/>
              <a:t>www.kokonetworks.com / </a:t>
            </a:r>
            <a:r>
              <a:rPr lang="en-GB" dirty="0"/>
              <a:t>© 2017 KOKO Networks Limited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0888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AB002-F07A-D24E-8E71-814329B2C4E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3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72" r:id="rId12"/>
    <p:sldLayoutId id="2147483754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b="0" kern="1200" spc="300" dirty="0">
          <a:solidFill>
            <a:schemeClr val="tx1">
              <a:lumMod val="85000"/>
              <a:lumOff val="15000"/>
            </a:schemeClr>
          </a:solidFill>
          <a:latin typeface="Avenir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FD3E1-C001-410B-80C6-DBEE766F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44FB8-3D30-4AD6-994D-7582195A95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6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g.murray@kokonetworks.com" TargetMode="Externa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microsoft.com/office/2007/relationships/hdphoto" Target="../media/hdphoto1.wd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317" y="4239000"/>
            <a:ext cx="11396683" cy="814407"/>
          </a:xfrm>
        </p:spPr>
        <p:txBody>
          <a:bodyPr>
            <a:normAutofit/>
          </a:bodyPr>
          <a:lstStyle/>
          <a:p>
            <a:pPr algn="l">
              <a:lnSpc>
                <a:spcPts val="2640"/>
              </a:lnSpc>
            </a:pPr>
            <a:r>
              <a:rPr lang="en-GB" sz="4000" b="1" dirty="0">
                <a:solidFill>
                  <a:srgbClr val="0A0A3E"/>
                </a:solidFill>
                <a:latin typeface="Avenir Book"/>
                <a:ea typeface="Open Sans Semibold" panose="020B0706030804020204" pitchFamily="34" charset="0"/>
                <a:cs typeface="Open Sans Semibold" panose="020B0706030804020204" pitchFamily="34" charset="0"/>
              </a:rPr>
              <a:t>NAIROBI SOFT LAUNCH – PROGRESS UPDATE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34316" y="5949000"/>
            <a:ext cx="4421683" cy="772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70000"/>
              </a:lnSpc>
              <a:spcBef>
                <a:spcPct val="0"/>
              </a:spcBef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ea typeface="+mj-ea"/>
              <a:cs typeface="+mj-cs"/>
            </a:endParaRPr>
          </a:p>
          <a:p>
            <a:pPr algn="l">
              <a:lnSpc>
                <a:spcPct val="70000"/>
              </a:lnSpc>
              <a:spcBef>
                <a:spcPct val="0"/>
              </a:spcBef>
            </a:pP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ea typeface="+mj-ea"/>
              <a:cs typeface="+mj-cs"/>
            </a:endParaRPr>
          </a:p>
          <a:p>
            <a:pPr algn="l">
              <a:lnSpc>
                <a:spcPct val="70000"/>
              </a:lnSpc>
              <a:spcBef>
                <a:spcPct val="0"/>
              </a:spcBef>
            </a:pPr>
            <a:endParaRPr lang="en-US" sz="1200" b="1" kern="1200" dirty="0">
              <a:solidFill>
                <a:schemeClr val="tx1">
                  <a:lumMod val="75000"/>
                  <a:lumOff val="25000"/>
                </a:schemeClr>
              </a:solidFill>
              <a:latin typeface="Avenir Book"/>
              <a:ea typeface="+mj-ea"/>
              <a:cs typeface="+mj-cs"/>
            </a:endParaRPr>
          </a:p>
          <a:p>
            <a:pPr algn="l">
              <a:lnSpc>
                <a:spcPct val="70000"/>
              </a:lnSpc>
              <a:spcBef>
                <a:spcPct val="0"/>
              </a:spcBef>
            </a:pPr>
            <a:endParaRPr 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Open Sans Semibold" panose="020B0706030804020204"/>
              <a:ea typeface="+mj-ea"/>
              <a:cs typeface="+mj-cs"/>
            </a:endParaRPr>
          </a:p>
          <a:p>
            <a:pPr algn="l">
              <a:lnSpc>
                <a:spcPct val="70000"/>
              </a:lnSpc>
              <a:spcBef>
                <a:spcPct val="0"/>
              </a:spcBef>
            </a:pPr>
            <a:r>
              <a:rPr lang="en-US" sz="1050" kern="1200" dirty="0">
                <a:solidFill>
                  <a:schemeClr val="bg1">
                    <a:lumMod val="65000"/>
                  </a:schemeClr>
                </a:solidFill>
                <a:latin typeface="Open Sans Semibold" panose="020B0706030804020204"/>
                <a:ea typeface="+mj-ea"/>
                <a:cs typeface="+mj-cs"/>
              </a:rPr>
              <a:t>© 2017 KOKO Networks Limited – Proprietary &amp; Confidential </a:t>
            </a:r>
          </a:p>
        </p:txBody>
      </p:sp>
      <p:pic>
        <p:nvPicPr>
          <p:cNvPr id="9" name="Picture 8" descr="C:\Users\movingmuz\AppData\Local\Microsoft\Windows\INetCacheContent.Word\KOKO Logo_Blue (2).pn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29215" y="5404593"/>
            <a:ext cx="3994018" cy="1180608"/>
          </a:xfrm>
          <a:prstGeom prst="rect">
            <a:avLst/>
          </a:prstGeom>
          <a:noFill/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0A4F586-B75F-4333-AE19-770D2C05645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08427" y="-48611"/>
            <a:ext cx="4114800" cy="365125"/>
          </a:xfrm>
        </p:spPr>
        <p:txBody>
          <a:bodyPr/>
          <a:lstStyle/>
          <a:p>
            <a:r>
              <a:rPr lang="en-GB" sz="1600" dirty="0"/>
              <a:t>www.kokonetworks.com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44514A-257C-40ED-9F61-72FE1C8059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7735" y="0"/>
            <a:ext cx="5095497" cy="373301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A1AE00-96FA-4A8D-8F70-41AECD32D62A}"/>
              </a:ext>
            </a:extLst>
          </p:cNvPr>
          <p:cNvSpPr txBox="1"/>
          <p:nvPr/>
        </p:nvSpPr>
        <p:spPr>
          <a:xfrm>
            <a:off x="234317" y="5634000"/>
            <a:ext cx="2846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Greg Murray, CEO</a:t>
            </a:r>
            <a:br>
              <a:rPr lang="en-AU" sz="1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AU" sz="1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hlinkClick r:id="rId5"/>
              </a:rPr>
              <a:t>g.murray@kokonetworks.com</a:t>
            </a:r>
            <a:r>
              <a:rPr lang="en-AU" sz="1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  <a:p>
            <a:endParaRPr lang="en-AU" sz="1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8A9A4-EFAC-4C6B-9DA8-40E33EFC8AB8}"/>
              </a:ext>
            </a:extLst>
          </p:cNvPr>
          <p:cNvSpPr/>
          <p:nvPr/>
        </p:nvSpPr>
        <p:spPr>
          <a:xfrm>
            <a:off x="246000" y="5094000"/>
            <a:ext cx="1709314" cy="2970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/>
              </a:rPr>
              <a:t>November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74D35-BA35-4507-B978-770BDC07B59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4000" y="0"/>
            <a:ext cx="7645213" cy="37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DCB28E-E9B2-4748-BDEA-4611F1AC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D3F4D-A50B-45F7-8E52-1C8F4456EC21}"/>
              </a:ext>
            </a:extLst>
          </p:cNvPr>
          <p:cNvSpPr txBox="1">
            <a:spLocks/>
          </p:cNvSpPr>
          <p:nvPr/>
        </p:nvSpPr>
        <p:spPr>
          <a:xfrm>
            <a:off x="366484" y="642575"/>
            <a:ext cx="11901868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AGENT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9CFEB2-3E99-4005-A821-D3EE63CD63C5}"/>
              </a:ext>
            </a:extLst>
          </p:cNvPr>
          <p:cNvSpPr txBox="1"/>
          <p:nvPr/>
        </p:nvSpPr>
        <p:spPr>
          <a:xfrm>
            <a:off x="-3579000" y="1882669"/>
            <a:ext cx="411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venir Book"/>
              </a:rPr>
              <a:t>Net Promoter Score = 86.8</a:t>
            </a:r>
          </a:p>
          <a:p>
            <a:endParaRPr lang="en-AU" dirty="0">
              <a:latin typeface="Avenir Book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397214"/>
              </p:ext>
            </p:extLst>
          </p:nvPr>
        </p:nvGraphicFramePr>
        <p:xfrm>
          <a:off x="299713" y="2677394"/>
          <a:ext cx="11592574" cy="3842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22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783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60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Location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Throughput per day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ARPU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No. of Customers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No. of Layaway Customers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Data of Install</a:t>
                      </a: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50K</a:t>
                      </a:r>
                      <a:r>
                        <a:rPr lang="en-US" sz="1400" b="1" i="0" u="none" strike="noStrike" baseline="0" dirty="0">
                          <a:solidFill>
                            <a:schemeClr val="bg1"/>
                          </a:solidFill>
                          <a:effectLst/>
                          <a:latin typeface="Avenir Book"/>
                        </a:rPr>
                        <a:t> Repayment Date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ctr">
                    <a:solidFill>
                      <a:srgbClr val="171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Seraben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4.28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</a:rPr>
                        <a:t>0.09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>
                          <a:effectLst/>
                        </a:rPr>
                        <a:t>77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52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April</a:t>
                      </a:r>
                      <a:r>
                        <a:rPr lang="is-I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 2017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Dec 2017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/>
                        </a:rPr>
                        <a:t>KRC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2.14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</a:rPr>
                        <a:t>0.09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27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May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2017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Jan 2018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Palerma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5.98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0.19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29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May 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Jan 2018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Avenir Book"/>
                        </a:rPr>
                        <a:t>KanKan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5.61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0.12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May 2017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Nov 2017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Bukhari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4.29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0.14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29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u="none" strike="noStrike">
                          <a:effectLst/>
                        </a:rPr>
                        <a:t>21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July</a:t>
                      </a:r>
                      <a:r>
                        <a:rPr lang="cs-C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2017</a:t>
                      </a:r>
                      <a:endParaRPr lang="cs-CZ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Mar</a:t>
                      </a:r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err="1">
                          <a:effectLst/>
                          <a:latin typeface="Avenir Book"/>
                        </a:rPr>
                        <a:t>Kasamatt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1.42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0.07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25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u="none" strike="noStrike">
                          <a:effectLst/>
                        </a:rPr>
                        <a:t>36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June 2017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Feb</a:t>
                      </a:r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2018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Bermark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1.21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0.12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34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June 2017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Feb 2018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/>
                        </a:rPr>
                        <a:t>Mum's Oil and Milk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2.49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0.26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Aug 2017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May 2018</a:t>
                      </a: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Space Global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3.68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0.15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30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u="none" strike="noStrike">
                          <a:effectLst/>
                          <a:latin typeface="Avenir Book"/>
                        </a:rPr>
                        <a:t>22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Sept 2017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Feb 2018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88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Avenir Book"/>
                        </a:rPr>
                        <a:t>Acacia Supermarket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>
                          <a:effectLst/>
                        </a:rPr>
                        <a:t>8.39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0.24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u="none" strike="noStrike">
                          <a:effectLst/>
                        </a:rPr>
                        <a:t>39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Sept 2017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Feb 2018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6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Avenir Book"/>
                        </a:rPr>
                        <a:t>KingsMatt Supermarket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>
                          <a:effectLst/>
                        </a:rPr>
                        <a:t>4.27</a:t>
                      </a:r>
                      <a:endParaRPr lang="hr-HR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u="none" strike="noStrike">
                          <a:effectLst/>
                          <a:latin typeface="Avenir Book"/>
                        </a:rPr>
                        <a:t>0.47</a:t>
                      </a:r>
                      <a:endParaRPr lang="nb-NO" sz="1600" b="0" i="0" u="none" strike="noStrike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venir Book"/>
                        </a:rPr>
                        <a:t>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Avenir Book"/>
                        </a:rPr>
                        <a:t>35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Oct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 2017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Mar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venir Book"/>
                        </a:rPr>
                        <a:t> 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venir Book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1912786" y="868342"/>
            <a:ext cx="1908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</a:rPr>
              <a:t>Add Agent Shop images and improve chart</a:t>
            </a:r>
          </a:p>
        </p:txBody>
      </p:sp>
      <p:pic>
        <p:nvPicPr>
          <p:cNvPr id="10" name="Picture 9" descr="A truck is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9716FD9D-F6C4-4E2D-8BAB-778E64F54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63"/>
          <a:stretch/>
        </p:blipFill>
        <p:spPr>
          <a:xfrm>
            <a:off x="310361" y="1330007"/>
            <a:ext cx="3940639" cy="1195573"/>
          </a:xfrm>
          <a:prstGeom prst="rect">
            <a:avLst/>
          </a:prstGeom>
        </p:spPr>
      </p:pic>
      <p:pic>
        <p:nvPicPr>
          <p:cNvPr id="16" name="Picture 15" descr="Two people standing in a room&#10;&#10;Description generated with high confidence">
            <a:extLst>
              <a:ext uri="{FF2B5EF4-FFF2-40B4-BE49-F238E27FC236}">
                <a16:creationId xmlns:a16="http://schemas.microsoft.com/office/drawing/2014/main" id="{D2859A16-DDFF-4DF0-8D73-3F5B98986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58" t="24281" b="51952"/>
          <a:stretch/>
        </p:blipFill>
        <p:spPr>
          <a:xfrm>
            <a:off x="4251000" y="1330007"/>
            <a:ext cx="7630639" cy="119557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EDAB746-064A-4795-9601-194FBA129D19}"/>
              </a:ext>
            </a:extLst>
          </p:cNvPr>
          <p:cNvGrpSpPr/>
          <p:nvPr/>
        </p:nvGrpSpPr>
        <p:grpSpPr>
          <a:xfrm>
            <a:off x="9291000" y="1302935"/>
            <a:ext cx="2160000" cy="1249716"/>
            <a:chOff x="360704" y="1253888"/>
            <a:chExt cx="2160000" cy="12497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1A2926-0756-47F3-99E1-0CFCE1CC1962}"/>
                </a:ext>
              </a:extLst>
            </p:cNvPr>
            <p:cNvSpPr/>
            <p:nvPr/>
          </p:nvSpPr>
          <p:spPr>
            <a:xfrm>
              <a:off x="360704" y="2146134"/>
              <a:ext cx="2160000" cy="3574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723" b="1" dirty="0">
                  <a:solidFill>
                    <a:schemeClr val="bg1"/>
                  </a:solidFill>
                  <a:latin typeface="Avenir Book"/>
                  <a:ea typeface="Avenir Book" charset="0"/>
                  <a:cs typeface="Avenir Book" charset="0"/>
                </a:rPr>
                <a:t>Net promoter score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E20EF6-23A5-4777-AA81-58A3DC131705}"/>
                </a:ext>
              </a:extLst>
            </p:cNvPr>
            <p:cNvSpPr/>
            <p:nvPr/>
          </p:nvSpPr>
          <p:spPr>
            <a:xfrm>
              <a:off x="990704" y="1253888"/>
              <a:ext cx="900000" cy="90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6372EE8-C8B0-4ED7-ADA0-1A6D7443BB5D}"/>
                </a:ext>
              </a:extLst>
            </p:cNvPr>
            <p:cNvSpPr/>
            <p:nvPr/>
          </p:nvSpPr>
          <p:spPr>
            <a:xfrm>
              <a:off x="632846" y="1519656"/>
              <a:ext cx="16157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8.68</a:t>
              </a:r>
              <a:endParaRPr lang="en-US" sz="1400" b="1" dirty="0">
                <a:solidFill>
                  <a:srgbClr val="E8EDFF"/>
                </a:solidFill>
                <a:latin typeface="Avenir Book"/>
                <a:ea typeface="Avenir Black" charset="0"/>
                <a:cs typeface="Avenir Blac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88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68A8BA-47EB-4065-AD97-BA282761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246C5F-43A0-4139-824F-65D7FD986FD6}"/>
              </a:ext>
            </a:extLst>
          </p:cNvPr>
          <p:cNvSpPr txBox="1">
            <a:spLocks/>
          </p:cNvSpPr>
          <p:nvPr/>
        </p:nvSpPr>
        <p:spPr>
          <a:xfrm>
            <a:off x="290132" y="457727"/>
            <a:ext cx="11901868" cy="87870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OTHER TECHNICAL DATAPOINTS FROM SL</a:t>
            </a:r>
          </a:p>
          <a:p>
            <a:r>
              <a:rPr lang="en-GB" b="1" dirty="0"/>
              <a:t>Improving Service Excellence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9F758-9BA4-4499-A00B-C429F095CDC1}"/>
              </a:ext>
            </a:extLst>
          </p:cNvPr>
          <p:cNvSpPr txBox="1"/>
          <p:nvPr/>
        </p:nvSpPr>
        <p:spPr>
          <a:xfrm>
            <a:off x="321572" y="6632580"/>
            <a:ext cx="823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KP uptime,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Call centre response times (graph), incidents,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MT refill time / KP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30136" y="5053333"/>
            <a:ext cx="521252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dirty="0">
                <a:latin typeface="Avenir Book"/>
              </a:rPr>
              <a:t>With the use of network health data and implementing a quarterly maintenance checklist, we have been able to reduce the number of KP issues and ensure the maximum KP uptime.  </a:t>
            </a:r>
            <a:r>
              <a:rPr kumimoji="0" lang="x-none" altLang="x-non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 Book"/>
              </a:rPr>
              <a:t>  </a:t>
            </a:r>
            <a:endParaRPr kumimoji="0" lang="x-none" altLang="x-none" sz="1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 Book"/>
            </a:endParaRPr>
          </a:p>
        </p:txBody>
      </p:sp>
      <p:pic>
        <p:nvPicPr>
          <p:cNvPr id="2050" name="Picture 2" descr="https://lh3.googleusercontent.com/aLBl3dO3cOT7aUfgZNKfGTsQhaJ1II8yMk9sTMz7Ito_2BiFIKu_WHtbDH2L2ouSxX7kU9oN_3ctbIZpu4OL7fWDopAMRpLczzWoyOWgZ5UP6Q_9xTnCty_MUlxRZbhwefwp3HwOU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72" y="1544386"/>
            <a:ext cx="5512500" cy="336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0pb6gMwaYRV8eYMCO4UR0pcK1goaWbd3U7zeUv5cusyOE7j68zW1-EqwK0ZOH2Bbes5cdVo8-0BT3fOG5U_iw8du_pRI_dUevQkZ6ZtA1wDHNmPfHUKhz-sBmP3AGBHLCZB_4POwJ8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066" y="4146458"/>
            <a:ext cx="5444999" cy="248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266000" y="2219156"/>
            <a:ext cx="52125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dirty="0">
                <a:latin typeface="Arial" charset="0"/>
              </a:rPr>
              <a:t>Add Customer ticket graph - </a:t>
            </a:r>
            <a:endParaRPr kumimoji="0" lang="x-none" altLang="x-none" sz="1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5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68A8BA-47EB-4065-AD97-BA2827617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246C5F-43A0-4139-824F-65D7FD986FD6}"/>
              </a:ext>
            </a:extLst>
          </p:cNvPr>
          <p:cNvSpPr txBox="1">
            <a:spLocks/>
          </p:cNvSpPr>
          <p:nvPr/>
        </p:nvSpPr>
        <p:spPr>
          <a:xfrm>
            <a:off x="290132" y="457727"/>
            <a:ext cx="11901868" cy="878702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OTHER TECHNICAL DATAPOINTS FROM SL</a:t>
            </a:r>
          </a:p>
          <a:p>
            <a:r>
              <a:rPr lang="en-GB" b="1" dirty="0" err="1"/>
              <a:t>MicroTanker</a:t>
            </a:r>
            <a:r>
              <a:rPr lang="en-GB" b="1" dirty="0"/>
              <a:t> and KP Refills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F9F758-9BA4-4499-A00B-C429F095CDC1}"/>
              </a:ext>
            </a:extLst>
          </p:cNvPr>
          <p:cNvSpPr txBox="1"/>
          <p:nvPr/>
        </p:nvSpPr>
        <p:spPr>
          <a:xfrm>
            <a:off x="321572" y="6632580"/>
            <a:ext cx="8235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KP uptime,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Call centre response times (graph), incidents, returns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MT refill time / KP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1572" y="2194986"/>
            <a:ext cx="5265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x-none" dirty="0">
                <a:latin typeface="Arial" charset="0"/>
              </a:rPr>
              <a:t>Add images of MT and agent refills- Amanda will add data points </a:t>
            </a:r>
            <a:endParaRPr kumimoji="0" lang="x-none" altLang="x-none" sz="16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DEEF-ED90-4289-858F-C24DBAE4A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23999"/>
            <a:ext cx="5805868" cy="326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4D3540-0780-48E8-BAD1-4665A704B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7E12DAD-82EC-4726-8541-86CE2F9BD282}"/>
              </a:ext>
            </a:extLst>
          </p:cNvPr>
          <p:cNvSpPr txBox="1">
            <a:spLocks/>
          </p:cNvSpPr>
          <p:nvPr/>
        </p:nvSpPr>
        <p:spPr>
          <a:xfrm>
            <a:off x="308427" y="637189"/>
            <a:ext cx="11901868" cy="490904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HSEQ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CFEB2-3E99-4005-A821-D3EE63CD63C5}"/>
              </a:ext>
            </a:extLst>
          </p:cNvPr>
          <p:cNvSpPr txBox="1"/>
          <p:nvPr/>
        </p:nvSpPr>
        <p:spPr>
          <a:xfrm>
            <a:off x="308428" y="1160749"/>
            <a:ext cx="5787572" cy="47420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Drastic reduction in stove over-fill incidents after implantation of stove modification 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Completed Training - First Aid and Fire Fighting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HSEQ KPIs submitted for non Champs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Safety slogan implanted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HSEQ Philosophy developed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Regulatory endorsements - Fire permit </a:t>
            </a:r>
            <a:r>
              <a:rPr lang="mr-IN" dirty="0">
                <a:latin typeface="Avenir Book"/>
              </a:rPr>
              <a:t>–</a:t>
            </a:r>
            <a:r>
              <a:rPr lang="en-AU" dirty="0">
                <a:latin typeface="Avenir Book"/>
              </a:rPr>
              <a:t> </a:t>
            </a:r>
            <a:r>
              <a:rPr lang="en-AU" dirty="0" err="1">
                <a:latin typeface="Avenir Book"/>
              </a:rPr>
              <a:t>Palerma</a:t>
            </a:r>
            <a:r>
              <a:rPr lang="en-AU" dirty="0">
                <a:latin typeface="Avenir Book"/>
              </a:rPr>
              <a:t> Supermarket &amp; Acacia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Certified calibration of KP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PPE acquired and adhered to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Above average HSEQ awareness from some “non- HSEQ champ” staff</a:t>
            </a:r>
          </a:p>
          <a:p>
            <a:pPr marL="285750" indent="-285750" fontAlgn="b">
              <a:buFont typeface="Arial" charset="0"/>
              <a:buChar char="•"/>
            </a:pPr>
            <a:r>
              <a:rPr lang="en-AU" dirty="0">
                <a:latin typeface="Avenir Book"/>
              </a:rPr>
              <a:t>Introduction of Stove Safety Campaign with Customers</a:t>
            </a:r>
          </a:p>
          <a:p>
            <a:endParaRPr lang="en-AU" dirty="0">
              <a:latin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96000" y="1156090"/>
            <a:ext cx="25828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safety images - </a:t>
            </a:r>
          </a:p>
          <a:p>
            <a:r>
              <a:rPr lang="en-US" dirty="0"/>
              <a:t>Employees in safety gear</a:t>
            </a:r>
          </a:p>
          <a:p>
            <a:r>
              <a:rPr lang="en-US" dirty="0"/>
              <a:t>First aid and fire training</a:t>
            </a:r>
          </a:p>
        </p:txBody>
      </p:sp>
      <p:pic>
        <p:nvPicPr>
          <p:cNvPr id="7" name="Picture 6" descr="A person standing in front of a truck&#10;&#10;Description generated with high confidence">
            <a:extLst>
              <a:ext uri="{FF2B5EF4-FFF2-40B4-BE49-F238E27FC236}">
                <a16:creationId xmlns:a16="http://schemas.microsoft.com/office/drawing/2014/main" id="{7F07DAAC-9F09-4CD2-81E2-3FF592EAD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4" r="14838"/>
          <a:stretch/>
        </p:blipFill>
        <p:spPr>
          <a:xfrm>
            <a:off x="6096000" y="1160750"/>
            <a:ext cx="6114295" cy="474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427" y="312223"/>
            <a:ext cx="11097625" cy="480131"/>
          </a:xfrm>
        </p:spPr>
        <p:txBody>
          <a:bodyPr/>
          <a:lstStyle/>
          <a:p>
            <a:r>
              <a:rPr lang="en-US" b="1" dirty="0"/>
              <a:t>STATUS ON REGULATORY ENDORSEMENTS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9000" y="843326"/>
            <a:ext cx="1621997" cy="730071"/>
          </a:xfrm>
          <a:prstGeom prst="rect">
            <a:avLst/>
          </a:prstGeom>
        </p:spPr>
      </p:pic>
      <p:pic>
        <p:nvPicPr>
          <p:cNvPr id="2050" name="Picture 2" descr="https://www.kebs.org/images/kebs_new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41" y="2174227"/>
            <a:ext cx="2640330" cy="7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41" y="5363417"/>
            <a:ext cx="3074859" cy="884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41486" y="1151396"/>
            <a:ext cx="432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venir Book"/>
              </a:rPr>
              <a:t>Fire Clearance Cert – Acacia &amp; </a:t>
            </a:r>
            <a:r>
              <a:rPr lang="en-US" dirty="0" err="1">
                <a:latin typeface="Avenir Book"/>
              </a:rPr>
              <a:t>Palerma</a:t>
            </a:r>
            <a:endParaRPr lang="en-US" dirty="0">
              <a:latin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80480" y="4504776"/>
            <a:ext cx="432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venir Book"/>
              </a:rPr>
              <a:t>Pending ERC License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17931" y="2344334"/>
            <a:ext cx="432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venir Book"/>
              </a:rPr>
              <a:t>Stove COC, TA tests, KP No objection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80480" y="3439015"/>
            <a:ext cx="4320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venir Book"/>
              </a:rPr>
              <a:t>OK on KOKO Tech, Await Agent Inspection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90431" y="5482469"/>
            <a:ext cx="43200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Avenir Book"/>
              </a:rPr>
              <a:t>OK on KP Calibration. Await IS endorsement and W&amp;M Approval.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3103374" y="1909346"/>
            <a:ext cx="2745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design to work with the rest of the presentation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20738-A829-472A-B144-2DFB8A092D81}"/>
              </a:ext>
            </a:extLst>
          </p:cNvPr>
          <p:cNvCxnSpPr>
            <a:cxnSpLocks/>
          </p:cNvCxnSpPr>
          <p:nvPr/>
        </p:nvCxnSpPr>
        <p:spPr>
          <a:xfrm flipH="1" flipV="1">
            <a:off x="258427" y="1979797"/>
            <a:ext cx="11570540" cy="3704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EADDDC3-3696-45B2-86C0-6BB10FF9AE29}"/>
              </a:ext>
            </a:extLst>
          </p:cNvPr>
          <p:cNvCxnSpPr>
            <a:cxnSpLocks/>
          </p:cNvCxnSpPr>
          <p:nvPr/>
        </p:nvCxnSpPr>
        <p:spPr>
          <a:xfrm flipH="1" flipV="1">
            <a:off x="258427" y="3063824"/>
            <a:ext cx="11570540" cy="3704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4DBC3D-1629-4FFA-8802-A41965DD5AD0}"/>
              </a:ext>
            </a:extLst>
          </p:cNvPr>
          <p:cNvCxnSpPr>
            <a:cxnSpLocks/>
          </p:cNvCxnSpPr>
          <p:nvPr/>
        </p:nvCxnSpPr>
        <p:spPr>
          <a:xfrm flipH="1" flipV="1">
            <a:off x="258427" y="4147851"/>
            <a:ext cx="11570540" cy="3704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4" name="Picture 6" descr="Image result for erc kenya logo">
            <a:extLst>
              <a:ext uri="{FF2B5EF4-FFF2-40B4-BE49-F238E27FC236}">
                <a16:creationId xmlns:a16="http://schemas.microsoft.com/office/drawing/2014/main" id="{E4CCB7D5-0D06-4003-8643-E8D3120AA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t="19512" r="12601" b="30636"/>
          <a:stretch/>
        </p:blipFill>
        <p:spPr bwMode="auto">
          <a:xfrm>
            <a:off x="411141" y="3204000"/>
            <a:ext cx="2264665" cy="8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B91B0F-5EBE-458A-9C6A-16E71FC047C6}"/>
              </a:ext>
            </a:extLst>
          </p:cNvPr>
          <p:cNvCxnSpPr>
            <a:cxnSpLocks/>
          </p:cNvCxnSpPr>
          <p:nvPr/>
        </p:nvCxnSpPr>
        <p:spPr>
          <a:xfrm flipH="1" flipV="1">
            <a:off x="258427" y="5231878"/>
            <a:ext cx="11570540" cy="3704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8" name="Picture 10" descr="Image result for nairobi city county logo">
            <a:extLst>
              <a:ext uri="{FF2B5EF4-FFF2-40B4-BE49-F238E27FC236}">
                <a16:creationId xmlns:a16="http://schemas.microsoft.com/office/drawing/2014/main" id="{8C109C84-06C1-4DF1-89B6-BCB9888870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5" t="3711" r="31015" b="7536"/>
          <a:stretch/>
        </p:blipFill>
        <p:spPr bwMode="auto">
          <a:xfrm>
            <a:off x="411141" y="780243"/>
            <a:ext cx="1031143" cy="111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19ED09F5-D0C2-41E5-95C9-D7516A6EF064}"/>
              </a:ext>
            </a:extLst>
          </p:cNvPr>
          <p:cNvSpPr/>
          <p:nvPr/>
        </p:nvSpPr>
        <p:spPr>
          <a:xfrm>
            <a:off x="5016198" y="976062"/>
            <a:ext cx="720000" cy="720000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39C3EB76-3326-4427-AC05-ABF6BA54FBE3}"/>
              </a:ext>
            </a:extLst>
          </p:cNvPr>
          <p:cNvSpPr/>
          <p:nvPr/>
        </p:nvSpPr>
        <p:spPr>
          <a:xfrm>
            <a:off x="5016198" y="2169000"/>
            <a:ext cx="720000" cy="720000"/>
          </a:xfrm>
          <a:prstGeom prst="star5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A29EB0E9-AB09-476B-B0B8-7D00454F4802}"/>
              </a:ext>
            </a:extLst>
          </p:cNvPr>
          <p:cNvSpPr/>
          <p:nvPr/>
        </p:nvSpPr>
        <p:spPr>
          <a:xfrm>
            <a:off x="5001392" y="3263681"/>
            <a:ext cx="720000" cy="720000"/>
          </a:xfrm>
          <a:prstGeom prst="star5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7E3CFEC2-BC01-4F9D-971C-B815DCD862DC}"/>
              </a:ext>
            </a:extLst>
          </p:cNvPr>
          <p:cNvSpPr/>
          <p:nvPr/>
        </p:nvSpPr>
        <p:spPr>
          <a:xfrm>
            <a:off x="5016198" y="4329442"/>
            <a:ext cx="720000" cy="7200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C0FEBF91-9305-41E3-B94F-33386CBFED25}"/>
              </a:ext>
            </a:extLst>
          </p:cNvPr>
          <p:cNvSpPr/>
          <p:nvPr/>
        </p:nvSpPr>
        <p:spPr>
          <a:xfrm>
            <a:off x="4948199" y="5445634"/>
            <a:ext cx="720000" cy="72000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60" name="Picture 12" descr="Image result for nema kenya logo">
            <a:extLst>
              <a:ext uri="{FF2B5EF4-FFF2-40B4-BE49-F238E27FC236}">
                <a16:creationId xmlns:a16="http://schemas.microsoft.com/office/drawing/2014/main" id="{039B6893-6C4A-4358-B63A-E5ACB4860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3" t="15139" r="17115" b="12260"/>
          <a:stretch/>
        </p:blipFill>
        <p:spPr bwMode="auto">
          <a:xfrm>
            <a:off x="411141" y="4194000"/>
            <a:ext cx="807687" cy="99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26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8AD086-540E-4911-BF92-25630FAA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602C784-0A9B-4DDE-A235-CC8CA7E79718}"/>
              </a:ext>
            </a:extLst>
          </p:cNvPr>
          <p:cNvSpPr txBox="1">
            <a:spLocks/>
          </p:cNvSpPr>
          <p:nvPr/>
        </p:nvSpPr>
        <p:spPr>
          <a:xfrm>
            <a:off x="308427" y="642575"/>
            <a:ext cx="11901868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AGENT ACQUISITION – 40% COMPLETE (414 Reservations)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EB183F-C9E8-478E-B934-5636D53DE5C9}"/>
              </a:ext>
            </a:extLst>
          </p:cNvPr>
          <p:cNvSpPr txBox="1"/>
          <p:nvPr/>
        </p:nvSpPr>
        <p:spPr>
          <a:xfrm>
            <a:off x="300300" y="1448767"/>
            <a:ext cx="5202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Avenir Book"/>
                <a:cs typeface="+mj-cs"/>
              </a:rPr>
              <a:t>Acquisition Targets and Timelines: </a:t>
            </a:r>
          </a:p>
          <a:p>
            <a:r>
              <a:rPr lang="en-AU" sz="2000" dirty="0">
                <a:latin typeface="Avenir Book"/>
                <a:cs typeface="+mj-cs"/>
              </a:rPr>
              <a:t>	500 Agent Reservations </a:t>
            </a:r>
            <a:r>
              <a:rPr lang="mr-IN" sz="2000" dirty="0">
                <a:latin typeface="Avenir Book"/>
                <a:cs typeface="+mj-cs"/>
              </a:rPr>
              <a:t>–</a:t>
            </a:r>
            <a:r>
              <a:rPr lang="en-AU" sz="2000" dirty="0">
                <a:latin typeface="Avenir Book"/>
                <a:cs typeface="+mj-cs"/>
              </a:rPr>
              <a:t> November 20</a:t>
            </a:r>
            <a:r>
              <a:rPr lang="en-AU" sz="2000" baseline="30000" dirty="0">
                <a:latin typeface="Avenir Book"/>
                <a:cs typeface="+mj-cs"/>
              </a:rPr>
              <a:t>th</a:t>
            </a:r>
            <a:endParaRPr lang="en-AU" sz="2000" dirty="0">
              <a:latin typeface="Avenir Book"/>
              <a:cs typeface="+mj-cs"/>
            </a:endParaRPr>
          </a:p>
          <a:p>
            <a:r>
              <a:rPr lang="en-AU" sz="2000" dirty="0">
                <a:latin typeface="Avenir Book"/>
                <a:cs typeface="+mj-cs"/>
              </a:rPr>
              <a:t>	750 Agent Reservations </a:t>
            </a:r>
            <a:r>
              <a:rPr lang="mr-IN" sz="2000" dirty="0">
                <a:latin typeface="Avenir Book"/>
                <a:cs typeface="+mj-cs"/>
              </a:rPr>
              <a:t>–</a:t>
            </a:r>
            <a:r>
              <a:rPr lang="en-AU" sz="2000" dirty="0">
                <a:latin typeface="Avenir Book"/>
                <a:cs typeface="+mj-cs"/>
              </a:rPr>
              <a:t> December 13</a:t>
            </a:r>
            <a:r>
              <a:rPr lang="en-AU" sz="2000" baseline="30000" dirty="0">
                <a:latin typeface="Avenir Book"/>
                <a:cs typeface="+mj-cs"/>
              </a:rPr>
              <a:t>th</a:t>
            </a:r>
            <a:endParaRPr lang="en-AU" sz="2000" dirty="0">
              <a:latin typeface="Avenir Book"/>
              <a:cs typeface="+mj-cs"/>
            </a:endParaRPr>
          </a:p>
          <a:p>
            <a:r>
              <a:rPr lang="en-AU" sz="2000" dirty="0">
                <a:latin typeface="Avenir Book"/>
                <a:cs typeface="+mj-cs"/>
              </a:rPr>
              <a:t>	950 Agent Reservations </a:t>
            </a:r>
            <a:r>
              <a:rPr lang="mr-IN" sz="2000" dirty="0">
                <a:latin typeface="Avenir Book"/>
                <a:cs typeface="+mj-cs"/>
              </a:rPr>
              <a:t>–</a:t>
            </a:r>
            <a:r>
              <a:rPr lang="en-AU" sz="2000" dirty="0">
                <a:latin typeface="Avenir Book"/>
                <a:cs typeface="+mj-cs"/>
              </a:rPr>
              <a:t> December 31</a:t>
            </a:r>
            <a:r>
              <a:rPr lang="en-AU" sz="2000" baseline="30000" dirty="0">
                <a:latin typeface="Avenir Book"/>
                <a:cs typeface="+mj-cs"/>
              </a:rPr>
              <a:t>st</a:t>
            </a:r>
            <a:endParaRPr lang="en-AU" sz="2000" dirty="0">
              <a:latin typeface="Avenir Book"/>
              <a:cs typeface="+mj-cs"/>
            </a:endParaRPr>
          </a:p>
          <a:p>
            <a:r>
              <a:rPr lang="en-AU" sz="2000" dirty="0">
                <a:latin typeface="Avenir Book"/>
                <a:cs typeface="+mj-cs"/>
              </a:rPr>
              <a:t>	1300 Agent Reservations - January 31</a:t>
            </a:r>
            <a:r>
              <a:rPr lang="en-AU" sz="2000" baseline="30000" dirty="0">
                <a:latin typeface="Avenir Book"/>
                <a:cs typeface="+mj-cs"/>
              </a:rPr>
              <a:t>st</a:t>
            </a:r>
            <a:endParaRPr lang="en-AU" sz="2000" dirty="0">
              <a:latin typeface="Avenir Book"/>
              <a:cs typeface="+mj-cs"/>
            </a:endParaRPr>
          </a:p>
          <a:p>
            <a:r>
              <a:rPr lang="en-AU" sz="2000" dirty="0">
                <a:latin typeface="Avenir Book"/>
                <a:cs typeface="+mj-cs"/>
              </a:rPr>
              <a:t>	1450 Agent Reservations </a:t>
            </a:r>
            <a:r>
              <a:rPr lang="mr-IN" sz="2000" dirty="0">
                <a:latin typeface="Avenir Book"/>
                <a:cs typeface="+mj-cs"/>
              </a:rPr>
              <a:t>–</a:t>
            </a:r>
            <a:r>
              <a:rPr lang="en-AU" sz="2000" dirty="0">
                <a:latin typeface="Avenir Book"/>
                <a:cs typeface="+mj-cs"/>
              </a:rPr>
              <a:t> Feb 18th</a:t>
            </a:r>
          </a:p>
          <a:p>
            <a:endParaRPr lang="en-AU" sz="2000" dirty="0">
              <a:latin typeface="Avenir Book"/>
              <a:cs typeface="+mj-cs"/>
            </a:endParaRPr>
          </a:p>
          <a:p>
            <a:r>
              <a:rPr lang="en-AU" sz="2000" dirty="0">
                <a:latin typeface="Avenir Book"/>
                <a:cs typeface="+mj-cs"/>
              </a:rPr>
              <a:t>1000 Contracted Agents February 28</a:t>
            </a:r>
            <a:r>
              <a:rPr lang="en-AU" sz="2000" baseline="30000" dirty="0">
                <a:latin typeface="Avenir Book"/>
                <a:cs typeface="+mj-cs"/>
              </a:rPr>
              <a:t>th</a:t>
            </a:r>
            <a:endParaRPr lang="en-AU" sz="2000" dirty="0">
              <a:latin typeface="Avenir Book"/>
              <a:cs typeface="+mj-cs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AU" sz="2000" dirty="0">
                <a:latin typeface="Avenir Book"/>
                <a:cs typeface="+mj-cs"/>
              </a:rPr>
              <a:t>Paid $500</a:t>
            </a:r>
          </a:p>
          <a:p>
            <a:pPr marL="742950" lvl="1" indent="-285750">
              <a:buFont typeface="Arial" charset="0"/>
              <a:buChar char="•"/>
            </a:pPr>
            <a:r>
              <a:rPr lang="en-AU" sz="2000" dirty="0">
                <a:latin typeface="Avenir Book"/>
                <a:cs typeface="+mj-cs"/>
              </a:rPr>
              <a:t>Secured $1500 loan with our banking partner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AU" sz="2000" dirty="0">
                <a:latin typeface="Avenir Book"/>
                <a:cs typeface="+mj-cs"/>
              </a:rPr>
              <a:t>Site inspection and modifications complete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7" t="13783" r="23737" b="11985"/>
          <a:stretch/>
        </p:blipFill>
        <p:spPr>
          <a:xfrm>
            <a:off x="5511000" y="1122706"/>
            <a:ext cx="6210000" cy="535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92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743F9-5617-4342-A923-B7B2DCB68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D07D784-084C-470C-863F-B2AD57F2CC12}"/>
              </a:ext>
            </a:extLst>
          </p:cNvPr>
          <p:cNvSpPr txBox="1">
            <a:spLocks/>
          </p:cNvSpPr>
          <p:nvPr/>
        </p:nvSpPr>
        <p:spPr>
          <a:xfrm>
            <a:off x="308427" y="642575"/>
            <a:ext cx="11901868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OILCO CONCESSIONING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DC0A5-377B-4A9E-848D-07ACE0DD77B5}"/>
              </a:ext>
            </a:extLst>
          </p:cNvPr>
          <p:cNvSpPr txBox="1"/>
          <p:nvPr/>
        </p:nvSpPr>
        <p:spPr>
          <a:xfrm>
            <a:off x="308427" y="1854000"/>
            <a:ext cx="74975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Process</a:t>
            </a:r>
          </a:p>
          <a:p>
            <a:endParaRPr lang="en-AU" dirty="0"/>
          </a:p>
          <a:p>
            <a:r>
              <a:rPr lang="en-AU" dirty="0"/>
              <a:t>Counterparties</a:t>
            </a:r>
          </a:p>
          <a:p>
            <a:endParaRPr lang="en-AU" dirty="0"/>
          </a:p>
          <a:p>
            <a:r>
              <a:rPr lang="en-AU" dirty="0"/>
              <a:t>Milestones</a:t>
            </a:r>
          </a:p>
          <a:p>
            <a:endParaRPr lang="en-AU" dirty="0"/>
          </a:p>
          <a:p>
            <a:r>
              <a:rPr lang="en-AU" dirty="0"/>
              <a:t>Expected Award Date of Concession</a:t>
            </a:r>
          </a:p>
          <a:p>
            <a:endParaRPr lang="en-AU" dirty="0"/>
          </a:p>
          <a:p>
            <a:r>
              <a:rPr lang="en-AU" dirty="0"/>
              <a:t>T + V + others</a:t>
            </a:r>
          </a:p>
        </p:txBody>
      </p:sp>
    </p:spTree>
    <p:extLst>
      <p:ext uri="{BB962C8B-B14F-4D97-AF65-F5344CB8AC3E}">
        <p14:creationId xmlns:p14="http://schemas.microsoft.com/office/powerpoint/2010/main" val="257183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ED561-6613-496E-8C8A-F1381675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www.kokonetworks.com / </a:t>
            </a:r>
            <a:r>
              <a:rPr lang="en-GB" dirty="0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9E4399-02B2-4D52-9668-6541C85CFA2A}"/>
              </a:ext>
            </a:extLst>
          </p:cNvPr>
          <p:cNvSpPr txBox="1">
            <a:spLocks/>
          </p:cNvSpPr>
          <p:nvPr/>
        </p:nvSpPr>
        <p:spPr>
          <a:xfrm>
            <a:off x="365760" y="554702"/>
            <a:ext cx="11825630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KOKO HAS FOUR CLEAR OBJECTIVES FOR THE SOFT LAUNCH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546917-AF58-4C8B-B841-B4D1FE945119}"/>
              </a:ext>
            </a:extLst>
          </p:cNvPr>
          <p:cNvSpPr/>
          <p:nvPr/>
        </p:nvSpPr>
        <p:spPr>
          <a:xfrm>
            <a:off x="3428264" y="3429000"/>
            <a:ext cx="2520000" cy="108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Gather Data for input to Hard Launch Marketing Strategy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5A52A-26CE-45BE-B4BF-AAD160210EDE}"/>
              </a:ext>
            </a:extLst>
          </p:cNvPr>
          <p:cNvSpPr/>
          <p:nvPr/>
        </p:nvSpPr>
        <p:spPr>
          <a:xfrm>
            <a:off x="6411000" y="3429000"/>
            <a:ext cx="2520000" cy="108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Enable Launch of </a:t>
            </a:r>
            <a:r>
              <a:rPr lang="en-GB" b="1" dirty="0" err="1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OilCo</a:t>
            </a:r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  Concession Process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FFD14-80B7-443E-A737-EF9D074DDEB4}"/>
              </a:ext>
            </a:extLst>
          </p:cNvPr>
          <p:cNvSpPr/>
          <p:nvPr/>
        </p:nvSpPr>
        <p:spPr>
          <a:xfrm>
            <a:off x="426000" y="3429000"/>
            <a:ext cx="2520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Achieve “Proof of Concept” for technology suite</a:t>
            </a:r>
          </a:p>
        </p:txBody>
      </p:sp>
      <p:pic>
        <p:nvPicPr>
          <p:cNvPr id="1026" name="Picture 2" descr="File:Tick-mark-icon-png-6619.png">
            <a:extLst>
              <a:ext uri="{FF2B5EF4-FFF2-40B4-BE49-F238E27FC236}">
                <a16:creationId xmlns:a16="http://schemas.microsoft.com/office/drawing/2014/main" id="{C686DC60-E02F-46E9-A9F1-57310D1DB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481" y="2113228"/>
            <a:ext cx="880519" cy="88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AA781E-856E-4430-96FE-E21691179399}"/>
              </a:ext>
            </a:extLst>
          </p:cNvPr>
          <p:cNvSpPr/>
          <p:nvPr/>
        </p:nvSpPr>
        <p:spPr>
          <a:xfrm>
            <a:off x="9329284" y="3429000"/>
            <a:ext cx="2520000" cy="108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Build Agent Pipeline for </a:t>
            </a:r>
            <a:b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</a:br>
            <a:r>
              <a:rPr lang="en-GB" b="1" dirty="0">
                <a:solidFill>
                  <a:srgbClr val="44546A"/>
                </a:solidFill>
                <a:latin typeface="Avenir Book"/>
                <a:ea typeface="Avenir Book" charset="0"/>
                <a:cs typeface="Avenir Book" charset="0"/>
              </a:rPr>
              <a:t>Hard Launch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48264" y="2139903"/>
            <a:ext cx="1080000" cy="1080000"/>
            <a:chOff x="4667393" y="2139903"/>
            <a:chExt cx="1080000" cy="1080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FBB4C34-3128-4E71-9492-92CF91232F29}"/>
                </a:ext>
              </a:extLst>
            </p:cNvPr>
            <p:cNvSpPr/>
            <p:nvPr/>
          </p:nvSpPr>
          <p:spPr>
            <a:xfrm>
              <a:off x="4667393" y="2139903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37631C-F6C6-4325-85D4-B14D001D27D3}"/>
                </a:ext>
              </a:extLst>
            </p:cNvPr>
            <p:cNvSpPr/>
            <p:nvPr/>
          </p:nvSpPr>
          <p:spPr>
            <a:xfrm>
              <a:off x="4667393" y="2139903"/>
              <a:ext cx="1080000" cy="108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E8EDFF"/>
                  </a:solidFill>
                  <a:latin typeface="Avenir Book"/>
                  <a:ea typeface="Avenir Black" charset="0"/>
                  <a:cs typeface="Avenir Black" charset="0"/>
                </a:rPr>
                <a:t>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31000" y="2139903"/>
            <a:ext cx="1080000" cy="1080000"/>
            <a:chOff x="7500440" y="2139903"/>
            <a:chExt cx="1080000" cy="10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A91DEF5-2902-4332-9EEC-DB8983B5A2D0}"/>
                </a:ext>
              </a:extLst>
            </p:cNvPr>
            <p:cNvSpPr/>
            <p:nvPr/>
          </p:nvSpPr>
          <p:spPr>
            <a:xfrm>
              <a:off x="7500440" y="2139903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8D4BA06-8D60-49D2-8E94-5C0C8E4201F4}"/>
                </a:ext>
              </a:extLst>
            </p:cNvPr>
            <p:cNvSpPr/>
            <p:nvPr/>
          </p:nvSpPr>
          <p:spPr>
            <a:xfrm>
              <a:off x="7500440" y="2139903"/>
              <a:ext cx="1080000" cy="108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E8EDFF"/>
                  </a:solidFill>
                  <a:latin typeface="Avenir Book"/>
                </a:rPr>
                <a:t>3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46000" y="2139903"/>
            <a:ext cx="1080000" cy="1080000"/>
            <a:chOff x="1332793" y="2139903"/>
            <a:chExt cx="1080000" cy="1080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332793" y="2139903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332793" y="2139903"/>
              <a:ext cx="1080000" cy="108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E8EDFF"/>
                  </a:solidFill>
                  <a:latin typeface="Avenir Book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049207" y="2139903"/>
            <a:ext cx="1080000" cy="1080000"/>
            <a:chOff x="9779207" y="2139903"/>
            <a:chExt cx="1080000" cy="108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660068-CF86-490F-A9E1-D1FDA59D4C17}"/>
                </a:ext>
              </a:extLst>
            </p:cNvPr>
            <p:cNvSpPr/>
            <p:nvPr/>
          </p:nvSpPr>
          <p:spPr>
            <a:xfrm>
              <a:off x="9779207" y="2139903"/>
              <a:ext cx="1080000" cy="108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CC76A9-5E91-4FAA-9609-05565FFE0635}"/>
                </a:ext>
              </a:extLst>
            </p:cNvPr>
            <p:cNvSpPr/>
            <p:nvPr/>
          </p:nvSpPr>
          <p:spPr>
            <a:xfrm>
              <a:off x="9779207" y="2139903"/>
              <a:ext cx="1080000" cy="108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4000" b="1" dirty="0">
                  <a:solidFill>
                    <a:srgbClr val="E8EDFF"/>
                  </a:solidFill>
                  <a:latin typeface="Avenir Book"/>
                </a:rPr>
                <a:t>4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46556EC7-B3F6-417E-8012-D69AE89FDEED}"/>
              </a:ext>
            </a:extLst>
          </p:cNvPr>
          <p:cNvSpPr txBox="1">
            <a:spLocks/>
          </p:cNvSpPr>
          <p:nvPr/>
        </p:nvSpPr>
        <p:spPr>
          <a:xfrm>
            <a:off x="145066" y="5184000"/>
            <a:ext cx="11901868" cy="1004030"/>
          </a:xfrm>
          <a:prstGeom prst="rect">
            <a:avLst/>
          </a:prstGeom>
          <a:solidFill>
            <a:srgbClr val="E8EDFF"/>
          </a:solidFill>
        </p:spPr>
        <p:txBody>
          <a:bodyPr vert="horz" wrap="square" lIns="360000" tIns="360000" rIns="360000" bIns="36000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>
                <a:solidFill>
                  <a:srgbClr val="17147F"/>
                </a:solidFill>
              </a:rPr>
              <a:t>SOFT LAUNCH IS NOT ABOUT TESTING CONSUMER DEMAND</a:t>
            </a:r>
            <a:endParaRPr lang="en-GB" sz="2000" u="sng" dirty="0">
              <a:solidFill>
                <a:srgbClr val="17147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EB3175A-59C5-4856-BBF7-FCBBC8CBABE1}"/>
              </a:ext>
            </a:extLst>
          </p:cNvPr>
          <p:cNvGrpSpPr/>
          <p:nvPr/>
        </p:nvGrpSpPr>
        <p:grpSpPr>
          <a:xfrm>
            <a:off x="431883" y="3434752"/>
            <a:ext cx="312608" cy="312608"/>
            <a:chOff x="518392" y="3332952"/>
            <a:chExt cx="468000" cy="468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FFF676D-489E-4C3C-A9CD-C8813CB6C82F}"/>
                </a:ext>
              </a:extLst>
            </p:cNvPr>
            <p:cNvSpPr/>
            <p:nvPr/>
          </p:nvSpPr>
          <p:spPr>
            <a:xfrm>
              <a:off x="518392" y="3332952"/>
              <a:ext cx="468000" cy="468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8" name="Picture 7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CCBFD52B-E967-4DE2-B6B9-922030CD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92" y="3338352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07204B-827C-49B0-BFC1-491E8A78BD88}"/>
              </a:ext>
            </a:extLst>
          </p:cNvPr>
          <p:cNvGrpSpPr/>
          <p:nvPr/>
        </p:nvGrpSpPr>
        <p:grpSpPr>
          <a:xfrm>
            <a:off x="3171000" y="3434752"/>
            <a:ext cx="312608" cy="312608"/>
            <a:chOff x="518392" y="3332952"/>
            <a:chExt cx="468000" cy="46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FB6D9AE-0D44-47C6-81E4-9C26D61FA544}"/>
                </a:ext>
              </a:extLst>
            </p:cNvPr>
            <p:cNvSpPr/>
            <p:nvPr/>
          </p:nvSpPr>
          <p:spPr>
            <a:xfrm>
              <a:off x="518392" y="3332952"/>
              <a:ext cx="468000" cy="468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30" name="Picture 29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694BC6A9-1A61-42EB-B87A-755ACD34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92" y="3338352"/>
              <a:ext cx="457200" cy="4572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2527E3A-B102-42C6-B0AD-E41EE8CB366F}"/>
              </a:ext>
            </a:extLst>
          </p:cNvPr>
          <p:cNvGrpSpPr/>
          <p:nvPr/>
        </p:nvGrpSpPr>
        <p:grpSpPr>
          <a:xfrm>
            <a:off x="6128265" y="3434752"/>
            <a:ext cx="312608" cy="312608"/>
            <a:chOff x="518392" y="3332952"/>
            <a:chExt cx="468000" cy="4680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F800491-2961-488F-A792-855DB64C5E9E}"/>
                </a:ext>
              </a:extLst>
            </p:cNvPr>
            <p:cNvSpPr/>
            <p:nvPr/>
          </p:nvSpPr>
          <p:spPr>
            <a:xfrm>
              <a:off x="518392" y="3332952"/>
              <a:ext cx="468000" cy="468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33" name="Picture 32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0CF0AEE6-45E5-41A3-BE89-195F08171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92" y="3338352"/>
              <a:ext cx="457200" cy="4572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E7D37B-EC21-4095-91FD-346076FB3467}"/>
              </a:ext>
            </a:extLst>
          </p:cNvPr>
          <p:cNvGrpSpPr/>
          <p:nvPr/>
        </p:nvGrpSpPr>
        <p:grpSpPr>
          <a:xfrm>
            <a:off x="9066000" y="3434752"/>
            <a:ext cx="312608" cy="312608"/>
            <a:chOff x="518392" y="3332952"/>
            <a:chExt cx="468000" cy="46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B028A56-A37B-4BD0-AFCE-907448BE5FE5}"/>
                </a:ext>
              </a:extLst>
            </p:cNvPr>
            <p:cNvSpPr/>
            <p:nvPr/>
          </p:nvSpPr>
          <p:spPr>
            <a:xfrm>
              <a:off x="518392" y="3332952"/>
              <a:ext cx="468000" cy="468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36" name="Picture 35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6FC7B79F-AEA1-4ECD-AE8F-B15E45AC9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792" y="3338352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36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ED58E-4B70-4446-85C4-A7623D1E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EA200-932D-4C81-A623-A937C4E767C2}" type="datetime1">
              <a:rPr lang="en-GB" smtClean="0"/>
              <a:t>11/11/2017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64772-61F3-413E-91FC-4029DD941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© 2017 KOKO Networks Limited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4C554-C467-4062-8E7F-A55467921A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095" y="557408"/>
            <a:ext cx="11901868" cy="480131"/>
          </a:xfrm>
        </p:spPr>
        <p:txBody>
          <a:bodyPr/>
          <a:lstStyle/>
          <a:p>
            <a:r>
              <a:rPr lang="en-GB" b="1" dirty="0"/>
              <a:t>CONSUMER DEMAND FOR ETHANOL COOKING FUEL IS PROVEN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0E57D8-4FB8-4C67-B4BB-706966A290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324226"/>
              </p:ext>
            </p:extLst>
          </p:nvPr>
        </p:nvGraphicFramePr>
        <p:xfrm>
          <a:off x="326659" y="1301922"/>
          <a:ext cx="11457576" cy="5980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574">
                  <a:extLst>
                    <a:ext uri="{9D8B030D-6E8A-4147-A177-3AD203B41FA5}">
                      <a16:colId xmlns:a16="http://schemas.microsoft.com/office/drawing/2014/main" val="2067318221"/>
                    </a:ext>
                  </a:extLst>
                </a:gridCol>
                <a:gridCol w="2276767">
                  <a:extLst>
                    <a:ext uri="{9D8B030D-6E8A-4147-A177-3AD203B41FA5}">
                      <a16:colId xmlns:a16="http://schemas.microsoft.com/office/drawing/2014/main" val="619188016"/>
                    </a:ext>
                  </a:extLst>
                </a:gridCol>
                <a:gridCol w="2790000">
                  <a:extLst>
                    <a:ext uri="{9D8B030D-6E8A-4147-A177-3AD203B41FA5}">
                      <a16:colId xmlns:a16="http://schemas.microsoft.com/office/drawing/2014/main" val="1486694922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2485634883"/>
                    </a:ext>
                  </a:extLst>
                </a:gridCol>
                <a:gridCol w="1305000">
                  <a:extLst>
                    <a:ext uri="{9D8B030D-6E8A-4147-A177-3AD203B41FA5}">
                      <a16:colId xmlns:a16="http://schemas.microsoft.com/office/drawing/2014/main" val="2722933320"/>
                    </a:ext>
                  </a:extLst>
                </a:gridCol>
                <a:gridCol w="2043235">
                  <a:extLst>
                    <a:ext uri="{9D8B030D-6E8A-4147-A177-3AD203B41FA5}">
                      <a16:colId xmlns:a16="http://schemas.microsoft.com/office/drawing/2014/main" val="1570246280"/>
                    </a:ext>
                  </a:extLst>
                </a:gridCol>
              </a:tblGrid>
              <a:tr h="727881"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Country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Company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Appliance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Appliance Retail Price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Fuel Price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Traction</a:t>
                      </a:r>
                    </a:p>
                  </a:txBody>
                  <a:tcPr>
                    <a:solidFill>
                      <a:srgbClr val="171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067348"/>
                  </a:ext>
                </a:extLst>
              </a:tr>
              <a:tr h="1039830"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Mozambique</a:t>
                      </a: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>
                          <a:latin typeface="Avenir Book"/>
                        </a:rPr>
                        <a:t>CleanStar</a:t>
                      </a:r>
                      <a:r>
                        <a:rPr lang="en-AU" dirty="0">
                          <a:latin typeface="Avenir Book"/>
                        </a:rPr>
                        <a:t> / </a:t>
                      </a:r>
                      <a:r>
                        <a:rPr lang="en-AU" dirty="0" err="1">
                          <a:latin typeface="Avenir Book"/>
                        </a:rPr>
                        <a:t>NDZiLO</a:t>
                      </a:r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$1.65 / 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37,000 households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769706"/>
                  </a:ext>
                </a:extLst>
              </a:tr>
              <a:tr h="1410738"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Kenya</a:t>
                      </a: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$45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$1.25 / 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8,000 households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91666"/>
                  </a:ext>
                </a:extLst>
              </a:tr>
              <a:tr h="2052035"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Haiti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 err="1">
                          <a:latin typeface="Avenir Book"/>
                        </a:rPr>
                        <a:t>Novogaz</a:t>
                      </a:r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>
                        <a:latin typeface="Avenir Book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>
                          <a:latin typeface="Avenir Book"/>
                        </a:rPr>
                        <a:t>$1.20 / 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dirty="0">
                          <a:latin typeface="Avenir Book"/>
                        </a:rPr>
                        <a:t>6,000 households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75596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239" y="3646262"/>
            <a:ext cx="1360424" cy="829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76" y="2383769"/>
            <a:ext cx="1360424" cy="825829"/>
          </a:xfrm>
          <a:prstGeom prst="rect">
            <a:avLst/>
          </a:prstGeom>
        </p:spPr>
      </p:pic>
      <p:pic>
        <p:nvPicPr>
          <p:cNvPr id="1026" name="Picture 2" descr="Image result for novogaz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16291" r="6833" b="14507"/>
          <a:stretch/>
        </p:blipFill>
        <p:spPr bwMode="auto">
          <a:xfrm>
            <a:off x="1816542" y="5160526"/>
            <a:ext cx="2205000" cy="64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ndzilo stove">
            <a:extLst>
              <a:ext uri="{FF2B5EF4-FFF2-40B4-BE49-F238E27FC236}">
                <a16:creationId xmlns:a16="http://schemas.microsoft.com/office/drawing/2014/main" id="{784416AE-5041-44EA-BB59-9E299333E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10" b="11379"/>
          <a:stretch/>
        </p:blipFill>
        <p:spPr bwMode="auto">
          <a:xfrm>
            <a:off x="4423227" y="2101849"/>
            <a:ext cx="2295525" cy="119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orange, indoor, table&#10;&#10;Description generated with very high confidence">
            <a:extLst>
              <a:ext uri="{FF2B5EF4-FFF2-40B4-BE49-F238E27FC236}">
                <a16:creationId xmlns:a16="http://schemas.microsoft.com/office/drawing/2014/main" id="{696BAC2E-F571-46D4-AC77-F5D3393610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638" y="3786067"/>
            <a:ext cx="2295525" cy="958108"/>
          </a:xfrm>
          <a:prstGeom prst="rect">
            <a:avLst/>
          </a:prstGeom>
        </p:spPr>
      </p:pic>
      <p:pic>
        <p:nvPicPr>
          <p:cNvPr id="1028" name="Picture 4" descr="Image result for novogaz stove">
            <a:extLst>
              <a:ext uri="{FF2B5EF4-FFF2-40B4-BE49-F238E27FC236}">
                <a16:creationId xmlns:a16="http://schemas.microsoft.com/office/drawing/2014/main" id="{4EE16149-0D91-4B42-A534-A3433B0B7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6000" y="557734"/>
            <a:ext cx="2205000" cy="148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4F3E39-49B8-419D-958D-DF0DEA2D4098}"/>
              </a:ext>
            </a:extLst>
          </p:cNvPr>
          <p:cNvCxnSpPr>
            <a:cxnSpLocks/>
          </p:cNvCxnSpPr>
          <p:nvPr/>
        </p:nvCxnSpPr>
        <p:spPr>
          <a:xfrm flipH="1" flipV="1">
            <a:off x="330780" y="3391303"/>
            <a:ext cx="11504240" cy="4548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46E366-9377-457D-85B7-2C312942C45D}"/>
              </a:ext>
            </a:extLst>
          </p:cNvPr>
          <p:cNvCxnSpPr>
            <a:cxnSpLocks/>
          </p:cNvCxnSpPr>
          <p:nvPr/>
        </p:nvCxnSpPr>
        <p:spPr>
          <a:xfrm flipH="1">
            <a:off x="358095" y="4866337"/>
            <a:ext cx="11476926" cy="0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30" name="Picture 6" descr="Image result for novogaz 2 burner stove">
            <a:extLst>
              <a:ext uri="{FF2B5EF4-FFF2-40B4-BE49-F238E27FC236}">
                <a16:creationId xmlns:a16="http://schemas.microsoft.com/office/drawing/2014/main" id="{98B84DD2-D509-4124-B23D-DFD740B1E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29" y="5048043"/>
            <a:ext cx="2368234" cy="135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1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5C2A1D-302E-4F02-B484-AACD4A86E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84CA95-638F-4C72-B996-E6573BB064FE}"/>
              </a:ext>
            </a:extLst>
          </p:cNvPr>
          <p:cNvSpPr txBox="1">
            <a:spLocks/>
          </p:cNvSpPr>
          <p:nvPr/>
        </p:nvSpPr>
        <p:spPr>
          <a:xfrm>
            <a:off x="350435" y="558814"/>
            <a:ext cx="11901868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SCOPE OF SOFT LAUNCH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5ED3F-794A-4075-80A0-E804BD645BFF}"/>
              </a:ext>
            </a:extLst>
          </p:cNvPr>
          <p:cNvSpPr txBox="1"/>
          <p:nvPr/>
        </p:nvSpPr>
        <p:spPr>
          <a:xfrm>
            <a:off x="254553" y="3988866"/>
            <a:ext cx="2228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venir Book"/>
              </a:rPr>
              <a:t>1,000 customers – cash upfront &amp; layaway purchase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C5ED3F-794A-4075-80A0-E804BD645BFF}"/>
              </a:ext>
            </a:extLst>
          </p:cNvPr>
          <p:cNvSpPr txBox="1"/>
          <p:nvPr/>
        </p:nvSpPr>
        <p:spPr>
          <a:xfrm>
            <a:off x="2705224" y="3988866"/>
            <a:ext cx="222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err="1">
                <a:latin typeface="Avenir Book"/>
              </a:rPr>
              <a:t>myKOKOapp</a:t>
            </a:r>
            <a:r>
              <a:rPr lang="en-AU" dirty="0">
                <a:latin typeface="Avenir Book"/>
              </a:rPr>
              <a:t> referrals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306154" y="2117857"/>
            <a:ext cx="1671263" cy="1671263"/>
          </a:xfrm>
          <a:prstGeom prst="ellipse">
            <a:avLst/>
          </a:prstGeom>
          <a:ln w="7620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C5ED3F-794A-4075-80A0-E804BD645BFF}"/>
              </a:ext>
            </a:extLst>
          </p:cNvPr>
          <p:cNvSpPr txBox="1"/>
          <p:nvPr/>
        </p:nvSpPr>
        <p:spPr>
          <a:xfrm>
            <a:off x="4997772" y="3988866"/>
            <a:ext cx="222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venir Book"/>
              </a:rPr>
              <a:t>10 KOKO Agents across 10 different neighbourhood 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5ED3F-794A-4075-80A0-E804BD645BFF}"/>
              </a:ext>
            </a:extLst>
          </p:cNvPr>
          <p:cNvSpPr txBox="1"/>
          <p:nvPr/>
        </p:nvSpPr>
        <p:spPr>
          <a:xfrm>
            <a:off x="7349996" y="3988866"/>
            <a:ext cx="222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venir Book"/>
              </a:rPr>
              <a:t>1 Smart </a:t>
            </a:r>
            <a:r>
              <a:rPr lang="en-AU" dirty="0" err="1">
                <a:latin typeface="Avenir Book"/>
              </a:rPr>
              <a:t>Microtanker</a:t>
            </a:r>
            <a:r>
              <a:rPr lang="en-AU" dirty="0">
                <a:latin typeface="Avenir Book"/>
              </a:rPr>
              <a:t> and 1 petrol station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69811" y="2117857"/>
            <a:ext cx="1762834" cy="1762834"/>
          </a:xfrm>
          <a:prstGeom prst="ellipse">
            <a:avLst/>
          </a:prstGeom>
          <a:ln w="76200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/>
        </p:blipFill>
        <p:spPr>
          <a:xfrm>
            <a:off x="2983768" y="2117857"/>
            <a:ext cx="1671263" cy="1671263"/>
          </a:xfrm>
          <a:prstGeom prst="ellipse">
            <a:avLst/>
          </a:prstGeom>
          <a:ln w="76200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5ED3F-794A-4075-80A0-E804BD645BFF}"/>
              </a:ext>
            </a:extLst>
          </p:cNvPr>
          <p:cNvSpPr txBox="1"/>
          <p:nvPr/>
        </p:nvSpPr>
        <p:spPr>
          <a:xfrm>
            <a:off x="9672382" y="3988866"/>
            <a:ext cx="222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Avenir Book"/>
              </a:rPr>
              <a:t>+ MAP of Agent locations incl. Agent pics / key stats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69811" y="2201714"/>
            <a:ext cx="360000" cy="360000"/>
            <a:chOff x="1596000" y="1959903"/>
            <a:chExt cx="360000" cy="36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E8EDFF"/>
                  </a:solidFill>
                  <a:latin typeface="Avenir Book"/>
                </a:rPr>
                <a:t>1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983768" y="2201714"/>
            <a:ext cx="360000" cy="360000"/>
            <a:chOff x="1596000" y="1959903"/>
            <a:chExt cx="360000" cy="360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E8EDFF"/>
                  </a:solidFill>
                  <a:latin typeface="Avenir Book"/>
                </a:rPr>
                <a:t>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306154" y="2201714"/>
            <a:ext cx="360000" cy="360000"/>
            <a:chOff x="1596000" y="1959903"/>
            <a:chExt cx="360000" cy="3600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E8EDFF"/>
                  </a:solidFill>
                  <a:latin typeface="Avenir Book"/>
                </a:rPr>
                <a:t>3</a:t>
              </a:r>
            </a:p>
          </p:txBody>
        </p:sp>
      </p:grpSp>
      <p:pic>
        <p:nvPicPr>
          <p:cNvPr id="15" name="Picture 14" descr="A truck is parked on the side of a road&#10;&#10;Description generated with very high confidence">
            <a:extLst>
              <a:ext uri="{FF2B5EF4-FFF2-40B4-BE49-F238E27FC236}">
                <a16:creationId xmlns:a16="http://schemas.microsoft.com/office/drawing/2014/main" id="{02CC19CD-8406-4A05-952B-74A91DD3D9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91" t="26308" r="12282"/>
          <a:stretch/>
        </p:blipFill>
        <p:spPr>
          <a:xfrm>
            <a:off x="7629403" y="2117857"/>
            <a:ext cx="1670400" cy="1670400"/>
          </a:xfrm>
          <a:prstGeom prst="ellipse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7720111" y="2201714"/>
            <a:ext cx="360000" cy="360000"/>
            <a:chOff x="1596000" y="1959903"/>
            <a:chExt cx="360000" cy="36000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E8EDFF"/>
                  </a:solidFill>
                  <a:latin typeface="Avenir Book"/>
                </a:rPr>
                <a:t>4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D415BED-2D57-411A-8119-CF82933537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30727" t="1298" r="14483" b="1298"/>
          <a:stretch/>
        </p:blipFill>
        <p:spPr>
          <a:xfrm>
            <a:off x="9950926" y="2117857"/>
            <a:ext cx="1670400" cy="1670400"/>
          </a:xfrm>
          <a:prstGeom prst="ellipse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950926" y="2201714"/>
            <a:ext cx="360000" cy="360000"/>
            <a:chOff x="1596000" y="1959903"/>
            <a:chExt cx="360000" cy="360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F410D4B-75AF-4DC3-A740-08391F8DF7DD}"/>
                </a:ext>
              </a:extLst>
            </p:cNvPr>
            <p:cNvSpPr/>
            <p:nvPr/>
          </p:nvSpPr>
          <p:spPr>
            <a:xfrm>
              <a:off x="1596000" y="1959903"/>
              <a:ext cx="360000" cy="360000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E8EDFF"/>
                  </a:solidFill>
                  <a:latin typeface="Avenir Book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70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5DF384-ACCA-4987-BFB5-31C90B3F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50F0D2-45AE-419B-8B3D-C1DAE58BE780}"/>
              </a:ext>
            </a:extLst>
          </p:cNvPr>
          <p:cNvSpPr txBox="1">
            <a:spLocks/>
          </p:cNvSpPr>
          <p:nvPr/>
        </p:nvSpPr>
        <p:spPr>
          <a:xfrm>
            <a:off x="308427" y="552691"/>
            <a:ext cx="11637573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CUSTOMER ACQUISITION CURVE – SNAPSHOT @ 3 Nov 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642" t="44307" r="27212" b="11941"/>
          <a:stretch/>
        </p:blipFill>
        <p:spPr>
          <a:xfrm>
            <a:off x="3171000" y="1269000"/>
            <a:ext cx="5107500" cy="258870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277940"/>
              </p:ext>
            </p:extLst>
          </p:nvPr>
        </p:nvGraphicFramePr>
        <p:xfrm>
          <a:off x="1008074" y="3653999"/>
          <a:ext cx="10686774" cy="30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2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68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71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CURRENT ACQUISITION RATE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4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HARD LAUNCH TARGET (INCL. MARKETING CAMPAIGN)</a:t>
                      </a:r>
                      <a:endParaRPr lang="en-AU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71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629">
                <a:tc>
                  <a:txBody>
                    <a:bodyPr/>
                    <a:lstStyle/>
                    <a:p>
                      <a:pPr algn="l"/>
                      <a:endParaRPr lang="en-AU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dirty="0"/>
                        <a:t>3 Customers per KP per week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5 Customers per KP per week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6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Layaway Patterns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Active layaway program serving all income brackets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6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dirty="0"/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 err="1"/>
                        <a:t>myKOKO</a:t>
                      </a:r>
                      <a:r>
                        <a:rPr lang="en-AU" dirty="0"/>
                        <a:t> app referrals &amp; downloads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App download 118% of customer acquisition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9AB1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1139120" y="4505400"/>
            <a:ext cx="588600" cy="588600"/>
            <a:chOff x="1095725" y="3200400"/>
            <a:chExt cx="720000" cy="72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095725" y="3200400"/>
              <a:ext cx="720000" cy="72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26" y="3331801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139120" y="5274000"/>
            <a:ext cx="588600" cy="588600"/>
            <a:chOff x="1095725" y="3200400"/>
            <a:chExt cx="720000" cy="720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095725" y="3200400"/>
              <a:ext cx="720000" cy="72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26" y="3331801"/>
              <a:ext cx="457200" cy="4572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139120" y="6045819"/>
            <a:ext cx="588600" cy="588600"/>
            <a:chOff x="1095725" y="3200400"/>
            <a:chExt cx="720000" cy="720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B73E06-D542-4936-B10F-54BDB0968DC4}"/>
                </a:ext>
              </a:extLst>
            </p:cNvPr>
            <p:cNvSpPr/>
            <p:nvPr/>
          </p:nvSpPr>
          <p:spPr>
            <a:xfrm>
              <a:off x="1095725" y="3200400"/>
              <a:ext cx="720000" cy="720000"/>
            </a:xfrm>
            <a:prstGeom prst="ellipse">
              <a:avLst/>
            </a:prstGeom>
            <a:solidFill>
              <a:srgbClr val="003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969" b="1" dirty="0">
                <a:solidFill>
                  <a:srgbClr val="C00000"/>
                </a:solidFill>
                <a:latin typeface="Avenir Book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126" y="3331801"/>
              <a:ext cx="4572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900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5DF384-ACCA-4987-BFB5-31C90B3F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50F0D2-45AE-419B-8B3D-C1DAE58BE780}"/>
              </a:ext>
            </a:extLst>
          </p:cNvPr>
          <p:cNvSpPr txBox="1">
            <a:spLocks/>
          </p:cNvSpPr>
          <p:nvPr/>
        </p:nvSpPr>
        <p:spPr>
          <a:xfrm>
            <a:off x="336000" y="553096"/>
            <a:ext cx="11901868" cy="490904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CUSTOMER LAYAWAY PATTERNS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8" y="4130313"/>
            <a:ext cx="5506096" cy="23309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1118" y="3519000"/>
            <a:ext cx="582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venir Book"/>
              </a:rPr>
              <a:t>Distribution of number of deposits for those in the savings program (not same day purchasers)</a:t>
            </a:r>
            <a:endParaRPr lang="en-US" dirty="0">
              <a:latin typeface="Avenir Book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869" y="1371468"/>
            <a:ext cx="5506096" cy="178006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313869" y="381067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Avenir Book"/>
              </a:rPr>
            </a:br>
            <a:r>
              <a:rPr lang="en-US" dirty="0">
                <a:solidFill>
                  <a:srgbClr val="222222"/>
                </a:solidFill>
                <a:latin typeface="Avenir Book"/>
              </a:rPr>
              <a:t>Average and median number of deposits by amount of time taken to save:</a:t>
            </a:r>
            <a:endParaRPr lang="en-US" dirty="0">
              <a:latin typeface="Avenir Book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3" y="1355646"/>
            <a:ext cx="5506096" cy="180946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9573" y="986314"/>
            <a:ext cx="3308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venir Book"/>
              </a:rPr>
              <a:t>Distribution of days taken to save:</a:t>
            </a:r>
            <a:endParaRPr lang="en-US" dirty="0">
              <a:latin typeface="Avenir Book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11257" y="313375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>
                <a:latin typeface="Avenir Book"/>
              </a:rPr>
            </a:br>
            <a:r>
              <a:rPr lang="en-US" dirty="0">
                <a:solidFill>
                  <a:srgbClr val="222222"/>
                </a:solidFill>
                <a:latin typeface="Avenir Book"/>
              </a:rPr>
              <a:t>There is a slight trend towards saving taking longer in lower income agent neighborhoods</a:t>
            </a:r>
            <a:endParaRPr lang="en-US" dirty="0">
              <a:latin typeface="Avenir Book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59" y="4012085"/>
            <a:ext cx="4762500" cy="270191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B4715E-869B-4093-87FB-489B7D125CDC}"/>
              </a:ext>
            </a:extLst>
          </p:cNvPr>
          <p:cNvCxnSpPr>
            <a:cxnSpLocks/>
          </p:cNvCxnSpPr>
          <p:nvPr/>
        </p:nvCxnSpPr>
        <p:spPr>
          <a:xfrm>
            <a:off x="6096000" y="1143157"/>
            <a:ext cx="0" cy="5210843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A37643-EDA6-4ED9-9A44-FA78F609DFBD}"/>
              </a:ext>
            </a:extLst>
          </p:cNvPr>
          <p:cNvCxnSpPr>
            <a:cxnSpLocks/>
          </p:cNvCxnSpPr>
          <p:nvPr/>
        </p:nvCxnSpPr>
        <p:spPr>
          <a:xfrm flipH="1">
            <a:off x="-5649000" y="2799000"/>
            <a:ext cx="5517573" cy="0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5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5DF384-ACCA-4987-BFB5-31C90B3F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50F0D2-45AE-419B-8B3D-C1DAE58BE780}"/>
              </a:ext>
            </a:extLst>
          </p:cNvPr>
          <p:cNvSpPr txBox="1">
            <a:spLocks/>
          </p:cNvSpPr>
          <p:nvPr/>
        </p:nvSpPr>
        <p:spPr>
          <a:xfrm>
            <a:off x="308426" y="511380"/>
            <a:ext cx="11881007" cy="490904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CUSTOMER APP DOWNLOADS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7DB0F-3E7A-48C1-8DE2-05AEE7A6DBF7}"/>
              </a:ext>
            </a:extLst>
          </p:cNvPr>
          <p:cNvSpPr txBox="1"/>
          <p:nvPr/>
        </p:nvSpPr>
        <p:spPr>
          <a:xfrm>
            <a:off x="3493177" y="1690589"/>
            <a:ext cx="32382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>
              <a:latin typeface="Avenir Book"/>
            </a:endParaRPr>
          </a:p>
          <a:p>
            <a:r>
              <a:rPr lang="en-AU" dirty="0" err="1">
                <a:latin typeface="Avenir Book"/>
              </a:rPr>
              <a:t>myKOKOapp</a:t>
            </a:r>
            <a:r>
              <a:rPr lang="en-AU" dirty="0">
                <a:latin typeface="Avenir Book"/>
              </a:rPr>
              <a:t> referrals &amp; downloads: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latin typeface="Avenir Book"/>
              </a:rPr>
              <a:t>240 App downloads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latin typeface="Avenir Book"/>
              </a:rPr>
              <a:t>170 Customer downloads 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latin typeface="Avenir Book"/>
              </a:rPr>
              <a:t>36 Customers referred in the month of October with 4 referral sales. </a:t>
            </a:r>
          </a:p>
          <a:p>
            <a:endParaRPr lang="en-AU" dirty="0">
              <a:latin typeface="Avenir 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12639B-6ADC-42F5-A26D-F0494E5AF165}"/>
              </a:ext>
            </a:extLst>
          </p:cNvPr>
          <p:cNvSpPr txBox="1"/>
          <p:nvPr/>
        </p:nvSpPr>
        <p:spPr>
          <a:xfrm>
            <a:off x="348138" y="5156509"/>
            <a:ext cx="6017855" cy="1200329"/>
          </a:xfrm>
          <a:prstGeom prst="rect">
            <a:avLst/>
          </a:prstGeom>
          <a:solidFill>
            <a:srgbClr val="E8EDFF"/>
          </a:solidFill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17147F"/>
                </a:solidFill>
                <a:latin typeface="Avenir Book"/>
              </a:rPr>
              <a:t>Hard Launch Target (incl. marketing campaign):</a:t>
            </a:r>
          </a:p>
          <a:p>
            <a:pPr marL="285750" indent="-285750">
              <a:buFont typeface="Arial" charset="0"/>
              <a:buChar char="•"/>
            </a:pPr>
            <a:endParaRPr lang="en-AU" dirty="0">
              <a:solidFill>
                <a:srgbClr val="17147F"/>
              </a:solidFill>
              <a:latin typeface="Avenir Book"/>
            </a:endParaRP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solidFill>
                  <a:srgbClr val="17147F"/>
                </a:solidFill>
                <a:latin typeface="Avenir Book"/>
              </a:rPr>
              <a:t>Referral growth rate 60%</a:t>
            </a:r>
          </a:p>
          <a:p>
            <a:pPr marL="285750" indent="-285750">
              <a:buFont typeface="Arial" charset="0"/>
              <a:buChar char="•"/>
            </a:pPr>
            <a:r>
              <a:rPr lang="en-AU" dirty="0">
                <a:solidFill>
                  <a:srgbClr val="17147F"/>
                </a:solidFill>
                <a:latin typeface="Avenir Book"/>
              </a:rPr>
              <a:t>App download 143% of customer acquisition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D85BBA-3FB4-4D73-AB02-258843EF9B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7588571"/>
              </p:ext>
            </p:extLst>
          </p:nvPr>
        </p:nvGraphicFramePr>
        <p:xfrm>
          <a:off x="6861000" y="3916478"/>
          <a:ext cx="5331000" cy="2302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8EAB976-86C4-475A-A0BE-F0FFCC2BD9F4}"/>
              </a:ext>
            </a:extLst>
          </p:cNvPr>
          <p:cNvSpPr txBox="1"/>
          <p:nvPr/>
        </p:nvSpPr>
        <p:spPr>
          <a:xfrm>
            <a:off x="7084774" y="5859000"/>
            <a:ext cx="499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</a:rPr>
              <a:t>The most common blocker to installing the app was the phone refusing to download from the Play Store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F21DC1D-77CF-4603-99D2-BB00E43729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5312770"/>
              </p:ext>
            </p:extLst>
          </p:nvPr>
        </p:nvGraphicFramePr>
        <p:xfrm>
          <a:off x="7084775" y="639000"/>
          <a:ext cx="4231217" cy="243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F378C1D-F445-4159-89CA-AB4F64B3F4B0}"/>
              </a:ext>
            </a:extLst>
          </p:cNvPr>
          <p:cNvSpPr txBox="1"/>
          <p:nvPr/>
        </p:nvSpPr>
        <p:spPr>
          <a:xfrm>
            <a:off x="7084775" y="3097669"/>
            <a:ext cx="4906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</a:rPr>
              <a:t>Slightly over half of the customers were able to install the app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4EEDBF-2E74-4675-A1DE-3923C7302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0" r="16660"/>
          <a:stretch/>
        </p:blipFill>
        <p:spPr>
          <a:xfrm>
            <a:off x="348139" y="1365739"/>
            <a:ext cx="2791716" cy="2791716"/>
          </a:xfrm>
          <a:prstGeom prst="rect">
            <a:avLst/>
          </a:prstGeom>
          <a:ln w="76200"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85E18-ED26-496E-A870-E21B4605780A}"/>
              </a:ext>
            </a:extLst>
          </p:cNvPr>
          <p:cNvCxnSpPr>
            <a:cxnSpLocks/>
          </p:cNvCxnSpPr>
          <p:nvPr/>
        </p:nvCxnSpPr>
        <p:spPr>
          <a:xfrm>
            <a:off x="6861000" y="639000"/>
            <a:ext cx="0" cy="5985000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035B67-976A-41CC-8C5F-6C5B12AB913E}"/>
              </a:ext>
            </a:extLst>
          </p:cNvPr>
          <p:cNvCxnSpPr>
            <a:cxnSpLocks/>
          </p:cNvCxnSpPr>
          <p:nvPr/>
        </p:nvCxnSpPr>
        <p:spPr>
          <a:xfrm flipH="1">
            <a:off x="7084775" y="3775788"/>
            <a:ext cx="4794192" cy="13212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62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0DB496-86F8-4C7F-9510-4C92EA20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91C3A8-7E12-47EE-96DD-84C1A1892B18}"/>
              </a:ext>
            </a:extLst>
          </p:cNvPr>
          <p:cNvSpPr txBox="1">
            <a:spLocks/>
          </p:cNvSpPr>
          <p:nvPr/>
        </p:nvSpPr>
        <p:spPr>
          <a:xfrm>
            <a:off x="359132" y="549000"/>
            <a:ext cx="11901868" cy="480131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FUEL USAGE PATTERNS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1" r="30155" b="55643"/>
          <a:stretch/>
        </p:blipFill>
        <p:spPr>
          <a:xfrm>
            <a:off x="6527402" y="2202092"/>
            <a:ext cx="4968598" cy="2970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565" b="49545"/>
          <a:stretch/>
        </p:blipFill>
        <p:spPr>
          <a:xfrm>
            <a:off x="296372" y="2529000"/>
            <a:ext cx="5157437" cy="2643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1D267-04D2-46DB-ACAD-58B1F9B9A35C}"/>
              </a:ext>
            </a:extLst>
          </p:cNvPr>
          <p:cNvSpPr txBox="1"/>
          <p:nvPr/>
        </p:nvSpPr>
        <p:spPr>
          <a:xfrm>
            <a:off x="471000" y="1605670"/>
            <a:ext cx="418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venir Book"/>
              </a:rPr>
              <a:t>Current Average Usage per Customer:</a:t>
            </a:r>
          </a:p>
          <a:p>
            <a:endParaRPr lang="en-AU" dirty="0">
              <a:latin typeface="Avenir Book"/>
            </a:endParaRPr>
          </a:p>
          <a:p>
            <a:endParaRPr lang="en-AU" dirty="0">
              <a:highlight>
                <a:srgbClr val="FFFF00"/>
              </a:highlight>
              <a:latin typeface="Avenir Boo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1D267-04D2-46DB-ACAD-58B1F9B9A35C}"/>
              </a:ext>
            </a:extLst>
          </p:cNvPr>
          <p:cNvSpPr txBox="1"/>
          <p:nvPr/>
        </p:nvSpPr>
        <p:spPr>
          <a:xfrm>
            <a:off x="6505693" y="1605670"/>
            <a:ext cx="418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venir Book"/>
              </a:rPr>
              <a:t>Fuel Sales by week:</a:t>
            </a:r>
          </a:p>
          <a:p>
            <a:endParaRPr lang="en-AU" dirty="0">
              <a:latin typeface="Avenir Book"/>
            </a:endParaRPr>
          </a:p>
          <a:p>
            <a:endParaRPr lang="en-AU" dirty="0">
              <a:highlight>
                <a:srgbClr val="FFFF00"/>
              </a:highlight>
              <a:latin typeface="Avenir Book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B62CFC-E298-455C-A575-66692F013FB7}"/>
              </a:ext>
            </a:extLst>
          </p:cNvPr>
          <p:cNvCxnSpPr>
            <a:cxnSpLocks/>
          </p:cNvCxnSpPr>
          <p:nvPr/>
        </p:nvCxnSpPr>
        <p:spPr>
          <a:xfrm>
            <a:off x="6096000" y="1143157"/>
            <a:ext cx="0" cy="5210843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1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EFD5DD-72FC-4366-8A8B-4C2C2A03A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www.kokonetworks.com / </a:t>
            </a:r>
            <a:r>
              <a:rPr lang="en-GB"/>
              <a:t>© 2017 KOKO Networks Limited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056A667-F282-4ABD-BB5B-8C74E8670900}"/>
              </a:ext>
            </a:extLst>
          </p:cNvPr>
          <p:cNvSpPr txBox="1">
            <a:spLocks/>
          </p:cNvSpPr>
          <p:nvPr/>
        </p:nvSpPr>
        <p:spPr>
          <a:xfrm>
            <a:off x="308427" y="448676"/>
            <a:ext cx="11901868" cy="867930"/>
          </a:xfrm>
          <a:prstGeom prst="rect">
            <a:avLst/>
          </a:prstGeom>
        </p:spPr>
        <p:txBody>
          <a:bodyPr vert="horz" wrap="square" lIns="9000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  <a:ea typeface="+mj-ea"/>
                <a:cs typeface="+mj-cs"/>
              </a:defRPr>
            </a:lvl1pPr>
          </a:lstStyle>
          <a:p>
            <a:r>
              <a:rPr lang="en-GB" b="1" dirty="0"/>
              <a:t>UNDERSTANDING OUR CUSTOMERS AND CREATING BRAND LOYALTY THROUGH EDUCATION ON MONEY SAVING TIPS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00" y="2177426"/>
            <a:ext cx="3330000" cy="2000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0998" y="1390571"/>
            <a:ext cx="540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venir Book"/>
              </a:rPr>
              <a:t>Our </a:t>
            </a:r>
            <a:r>
              <a:rPr lang="en-US" dirty="0">
                <a:solidFill>
                  <a:srgbClr val="222222"/>
                </a:solidFill>
                <a:latin typeface="Avenir Book"/>
              </a:rPr>
              <a:t>customers can save money using </a:t>
            </a:r>
            <a:r>
              <a:rPr lang="en-US" dirty="0" err="1">
                <a:solidFill>
                  <a:srgbClr val="222222"/>
                </a:solidFill>
                <a:latin typeface="Avenir Book"/>
              </a:rPr>
              <a:t>Smartcook</a:t>
            </a:r>
            <a:r>
              <a:rPr lang="en-US" dirty="0">
                <a:solidFill>
                  <a:srgbClr val="222222"/>
                </a:solidFill>
                <a:latin typeface="Avenir Book"/>
              </a:rPr>
              <a:t> if we educated them on cooking best practices</a:t>
            </a:r>
            <a:endParaRPr lang="en-US" dirty="0">
              <a:latin typeface="Avenir Boo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80999" y="4257353"/>
            <a:ext cx="540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Only 25% of customers use the "Low" setting on their stove, even though simmering food on Low saves significantly on fuel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58% of customers do not turn the regulators up and down at all while cooking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17% of customers do not always cover their pots while cooking, and could save significantly by changing this behavior</a:t>
            </a:r>
            <a:endParaRPr lang="en-US" dirty="0">
              <a:latin typeface="Avenir Boo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7663" y="1420791"/>
            <a:ext cx="5400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81% of our customer earn between $100 - $500 per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Average household size is 4.3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Households with a monthly income of $100-$200 has the greatest monthly ARPU </a:t>
            </a:r>
            <a:endParaRPr lang="en-US" b="0" i="0" dirty="0">
              <a:solidFill>
                <a:srgbClr val="222222"/>
              </a:solidFill>
              <a:effectLst/>
              <a:latin typeface="Avenir Boo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Avenir Book"/>
              </a:rPr>
              <a:t>Majority of customers switched from 1 burner gas stove, followed by mix fuel user with 1 burner gas stove and kerosene</a:t>
            </a:r>
          </a:p>
          <a:p>
            <a:pPr>
              <a:buFont typeface="Arial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venir Book"/>
            </a:endParaRPr>
          </a:p>
          <a:p>
            <a:pPr>
              <a:buFont typeface="Arial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venir Book"/>
            </a:endParaRPr>
          </a:p>
          <a:p>
            <a:pPr>
              <a:buFont typeface="Arial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Avenir Book"/>
            </a:endParaRP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57DE5EB5-B708-4BB1-9F4B-FEA4C29397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5918534"/>
              </p:ext>
            </p:extLst>
          </p:nvPr>
        </p:nvGraphicFramePr>
        <p:xfrm>
          <a:off x="857551" y="3622495"/>
          <a:ext cx="3824999" cy="2112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913DEE-2188-4454-983F-25B0D3FA571D}"/>
              </a:ext>
            </a:extLst>
          </p:cNvPr>
          <p:cNvSpPr txBox="1"/>
          <p:nvPr/>
        </p:nvSpPr>
        <p:spPr>
          <a:xfrm>
            <a:off x="397663" y="5792511"/>
            <a:ext cx="54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Book"/>
              </a:rPr>
              <a:t>56% of customers said they had dropped kerosene after ~30 days of use, and 11% said they had dropped charcoal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802862-D423-4CF3-A586-6A74A562C400}"/>
              </a:ext>
            </a:extLst>
          </p:cNvPr>
          <p:cNvCxnSpPr>
            <a:cxnSpLocks/>
          </p:cNvCxnSpPr>
          <p:nvPr/>
        </p:nvCxnSpPr>
        <p:spPr>
          <a:xfrm>
            <a:off x="6096000" y="1420791"/>
            <a:ext cx="0" cy="4933209"/>
          </a:xfrm>
          <a:prstGeom prst="line">
            <a:avLst/>
          </a:prstGeom>
          <a:ln w="9525" cap="flat" cmpd="sng" algn="ctr">
            <a:solidFill>
              <a:srgbClr val="9AB1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65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52435</TotalTime>
  <Words>1097</Words>
  <Application>Microsoft Office PowerPoint</Application>
  <PresentationFormat>Widescreen</PresentationFormat>
  <Paragraphs>264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Avenir Black</vt:lpstr>
      <vt:lpstr>Avenir Book</vt:lpstr>
      <vt:lpstr>Avenir LT Std 45 Book</vt:lpstr>
      <vt:lpstr>Calibri</vt:lpstr>
      <vt:lpstr>Calibri Light</vt:lpstr>
      <vt:lpstr>Mangal</vt:lpstr>
      <vt:lpstr>Open Sans Semibold</vt:lpstr>
      <vt:lpstr>Office Theme</vt:lpstr>
      <vt:lpstr>Custom Design</vt:lpstr>
      <vt:lpstr>PowerPoint Presentation</vt:lpstr>
      <vt:lpstr>PowerPoint Presentation</vt:lpstr>
      <vt:lpstr>CONSUMER DEMAND FOR ETHANOL COOKING FUEL IS PROVEN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STATUS ON REGULATORY ENDORSEMENTS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Sagun Saxena</cp:lastModifiedBy>
  <cp:revision>1804</cp:revision>
  <cp:lastPrinted>2016-09-04T09:19:38Z</cp:lastPrinted>
  <dcterms:created xsi:type="dcterms:W3CDTF">2016-08-17T20:17:03Z</dcterms:created>
  <dcterms:modified xsi:type="dcterms:W3CDTF">2017-11-11T03:23:25Z</dcterms:modified>
</cp:coreProperties>
</file>